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99" r:id="rId12"/>
    <p:sldId id="267" r:id="rId13"/>
    <p:sldId id="300" r:id="rId14"/>
    <p:sldId id="301" r:id="rId15"/>
    <p:sldId id="302" r:id="rId16"/>
    <p:sldId id="268" r:id="rId17"/>
    <p:sldId id="303" r:id="rId18"/>
    <p:sldId id="304" r:id="rId19"/>
    <p:sldId id="305" r:id="rId20"/>
    <p:sldId id="306" r:id="rId21"/>
    <p:sldId id="307" r:id="rId22"/>
    <p:sldId id="279" r:id="rId23"/>
    <p:sldId id="280" r:id="rId24"/>
    <p:sldId id="308" r:id="rId25"/>
    <p:sldId id="281" r:id="rId26"/>
    <p:sldId id="309" r:id="rId27"/>
    <p:sldId id="282" r:id="rId28"/>
    <p:sldId id="310" r:id="rId29"/>
    <p:sldId id="283" r:id="rId30"/>
    <p:sldId id="314" r:id="rId31"/>
    <p:sldId id="311" r:id="rId32"/>
    <p:sldId id="284" r:id="rId33"/>
    <p:sldId id="312" r:id="rId34"/>
    <p:sldId id="313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4" r:id="rId43"/>
    <p:sldId id="295" r:id="rId44"/>
    <p:sldId id="296" r:id="rId45"/>
    <p:sldId id="297" r:id="rId46"/>
    <p:sldId id="298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8" d="100"/>
          <a:sy n="108" d="100"/>
        </p:scale>
        <p:origin x="203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24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3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2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8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62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27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65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3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53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03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2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609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753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26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3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27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275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682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3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458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60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9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361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25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95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18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33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03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68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846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21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9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13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23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02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03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508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69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91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24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9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6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247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79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3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4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5940152" cy="4395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Custom </a:t>
            </a:r>
            <a:r>
              <a:rPr lang="ko-KR" altLang="en-US" dirty="0"/>
              <a:t>타입으로 설치</a:t>
            </a:r>
          </a:p>
        </p:txBody>
      </p:sp>
      <p:sp>
        <p:nvSpPr>
          <p:cNvPr id="5" name="타원 4"/>
          <p:cNvSpPr/>
          <p:nvPr/>
        </p:nvSpPr>
        <p:spPr>
          <a:xfrm>
            <a:off x="3093280" y="4797152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09504" y="4581128"/>
            <a:ext cx="2853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실습용 설치를 위해 </a:t>
            </a:r>
            <a:r>
              <a:rPr lang="en-US" altLang="ko-KR" sz="1400" dirty="0"/>
              <a:t>Custom </a:t>
            </a:r>
            <a:r>
              <a:rPr lang="ko-KR" altLang="en-US" sz="1400" dirty="0"/>
              <a:t>선택</a:t>
            </a:r>
          </a:p>
        </p:txBody>
      </p:sp>
      <p:cxnSp>
        <p:nvCxnSpPr>
          <p:cNvPr id="8" name="구부러진 연결선 7"/>
          <p:cNvCxnSpPr>
            <a:stCxn id="6" idx="1"/>
            <a:endCxn id="5" idx="6"/>
          </p:cNvCxnSpPr>
          <p:nvPr/>
        </p:nvCxnSpPr>
        <p:spPr>
          <a:xfrm rot="10800000" flipV="1">
            <a:off x="3885368" y="4735016"/>
            <a:ext cx="1224136" cy="20615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6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항목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6480720" cy="4795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5020927" y="3011178"/>
            <a:ext cx="2054474" cy="821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4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6518349" cy="48231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서버 설정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1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서버의 루트 계정 암호 설정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6811889" cy="5040312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02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서버를 윈도우 서비스로 등록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4784"/>
            <a:ext cx="6300192" cy="46616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3347864" y="2924944"/>
            <a:ext cx="205447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19687" y="3275111"/>
            <a:ext cx="263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수동으로 서버 시작시킴</a:t>
            </a:r>
          </a:p>
        </p:txBody>
      </p:sp>
      <p:cxnSp>
        <p:nvCxnSpPr>
          <p:cNvPr id="8" name="구부러진 연결선 7"/>
          <p:cNvCxnSpPr>
            <a:stCxn id="7" idx="1"/>
          </p:cNvCxnSpPr>
          <p:nvPr/>
        </p:nvCxnSpPr>
        <p:spPr>
          <a:xfrm rot="10800000">
            <a:off x="5402341" y="3212976"/>
            <a:ext cx="317347" cy="21602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68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적용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6811889" cy="5040312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075563" y="6008037"/>
            <a:ext cx="1029827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89966" y="5350092"/>
            <a:ext cx="263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Execute </a:t>
            </a:r>
            <a:r>
              <a:rPr lang="ko-KR" altLang="en-US" sz="1400" dirty="0"/>
              <a:t>클릭하여 설정 적용</a:t>
            </a:r>
          </a:p>
        </p:txBody>
      </p:sp>
      <p:cxnSp>
        <p:nvCxnSpPr>
          <p:cNvPr id="8" name="구부러진 연결선 7"/>
          <p:cNvCxnSpPr/>
          <p:nvPr/>
        </p:nvCxnSpPr>
        <p:spPr>
          <a:xfrm rot="10800000" flipV="1">
            <a:off x="6588224" y="5657869"/>
            <a:ext cx="517168" cy="35016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30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완료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518350" cy="48231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941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MySQL Workbench</a:t>
            </a:r>
            <a:r>
              <a:rPr lang="ko-KR" altLang="en-US" sz="3200" dirty="0">
                <a:solidFill>
                  <a:schemeClr val="tx1"/>
                </a:solidFill>
              </a:rPr>
              <a:t>를 이용한 </a:t>
            </a:r>
            <a:br>
              <a:rPr lang="en-US" altLang="ko-KR" sz="3200" dirty="0">
                <a:solidFill>
                  <a:schemeClr val="tx1"/>
                </a:solidFill>
              </a:rPr>
            </a:br>
            <a:r>
              <a:rPr lang="ko-KR" altLang="en-US" sz="3200" dirty="0">
                <a:solidFill>
                  <a:schemeClr val="tx1"/>
                </a:solidFill>
              </a:rPr>
              <a:t>데이터베이스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395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 실행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서버를 윈도우 서비스로 설정하고</a:t>
            </a:r>
            <a:r>
              <a:rPr lang="en-US" altLang="ko-KR" dirty="0"/>
              <a:t>, '</a:t>
            </a:r>
            <a:r>
              <a:rPr lang="ko-KR" altLang="en-US" dirty="0"/>
              <a:t>수동으로 시작</a:t>
            </a:r>
            <a:r>
              <a:rPr lang="en-US" altLang="ko-KR" dirty="0"/>
              <a:t>'</a:t>
            </a:r>
            <a:r>
              <a:rPr lang="ko-KR" altLang="en-US" dirty="0"/>
              <a:t>시키도록 지정하였기 때문에</a:t>
            </a:r>
            <a:r>
              <a:rPr lang="en-US" altLang="ko-KR" dirty="0"/>
              <a:t>, MySQL </a:t>
            </a:r>
            <a:r>
              <a:rPr lang="ko-KR" altLang="en-US" dirty="0"/>
              <a:t>서버가 실행되게 하려면 작업 관리자에서 서비스를 시작시켜야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80928"/>
            <a:ext cx="5904656" cy="3584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1187624" y="4365104"/>
            <a:ext cx="518457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488" y="5968438"/>
            <a:ext cx="263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latin typeface="YDVYMjOStd12"/>
              </a:rPr>
              <a:t>실행 중</a:t>
            </a:r>
            <a:r>
              <a:rPr lang="en-US" altLang="ko-KR" sz="1200" dirty="0"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latin typeface="YDVYMjOStd12"/>
              </a:rPr>
              <a:t>으로 바꾸어 </a:t>
            </a:r>
            <a:r>
              <a:rPr lang="en-US" altLang="ko-KR" sz="1200" dirty="0">
                <a:latin typeface="Consolas" panose="020B0609020204030204" pitchFamily="49" charset="0"/>
              </a:rPr>
              <a:t>MySQL </a:t>
            </a:r>
            <a:r>
              <a:rPr lang="ko-KR" altLang="en-US" sz="1400" dirty="0">
                <a:latin typeface="YDVYMjOStd12"/>
              </a:rPr>
              <a:t>서버의 서비스 시작 시킴</a:t>
            </a:r>
            <a:endParaRPr lang="ko-KR" altLang="en-US" sz="1400" dirty="0"/>
          </a:p>
        </p:txBody>
      </p:sp>
      <p:cxnSp>
        <p:nvCxnSpPr>
          <p:cNvPr id="12" name="구부러진 연결선 11"/>
          <p:cNvCxnSpPr>
            <a:endCxn id="8" idx="6"/>
          </p:cNvCxnSpPr>
          <p:nvPr/>
        </p:nvCxnSpPr>
        <p:spPr>
          <a:xfrm rot="16200000" flipV="1">
            <a:off x="6033245" y="4956087"/>
            <a:ext cx="1335622" cy="65771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3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접속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4864"/>
            <a:ext cx="6588224" cy="3466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1691680" y="3068960"/>
            <a:ext cx="122413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83333" y="46316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Consolas" panose="020B0609020204030204" pitchFamily="49" charset="0"/>
              </a:rPr>
              <a:t>클릭하여 접속</a:t>
            </a:r>
            <a:endParaRPr lang="ko-KR" altLang="en-US" sz="1400" dirty="0"/>
          </a:p>
        </p:txBody>
      </p:sp>
      <p:cxnSp>
        <p:nvCxnSpPr>
          <p:cNvPr id="8" name="구부러진 연결선 7"/>
          <p:cNvCxnSpPr>
            <a:stCxn id="7" idx="0"/>
            <a:endCxn id="6" idx="6"/>
          </p:cNvCxnSpPr>
          <p:nvPr/>
        </p:nvCxnSpPr>
        <p:spPr>
          <a:xfrm rot="16200000" flipV="1">
            <a:off x="2622292" y="3614513"/>
            <a:ext cx="1310651" cy="72360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09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데이터베이스 </a:t>
            </a:r>
            <a:endParaRPr lang="en-US" altLang="ko-KR" dirty="0"/>
          </a:p>
          <a:p>
            <a:pPr lvl="1"/>
            <a:r>
              <a:rPr lang="ko-KR" altLang="en-US" dirty="0"/>
              <a:t>여러 응용 시스템들의 통합된 정보들을 저장하여 운영할 수 있는 공용 데이터들의 집합</a:t>
            </a:r>
            <a:endParaRPr lang="en-US" altLang="ko-KR" dirty="0"/>
          </a:p>
          <a:p>
            <a:pPr lvl="1"/>
            <a:r>
              <a:rPr lang="ko-KR" altLang="en-US" dirty="0"/>
              <a:t>데이터의 저장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갱신을 효율적으로 수행할 수 있도록 데이터를 고도로 조직화하여 저장</a:t>
            </a:r>
            <a:endParaRPr lang="en-US" altLang="ko-KR" dirty="0"/>
          </a:p>
          <a:p>
            <a:r>
              <a:rPr lang="en-US" altLang="ko-KR" dirty="0"/>
              <a:t>DBMS</a:t>
            </a:r>
          </a:p>
          <a:p>
            <a:pPr lvl="1"/>
            <a:r>
              <a:rPr lang="ko-KR" altLang="en-US" dirty="0"/>
              <a:t>데이터베이스 관리 시스템</a:t>
            </a:r>
            <a:r>
              <a:rPr lang="en-US" altLang="ko-KR" dirty="0"/>
              <a:t>(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System)</a:t>
            </a:r>
          </a:p>
          <a:p>
            <a:pPr lvl="2"/>
            <a:r>
              <a:rPr lang="ko-KR" altLang="en-US" dirty="0" err="1"/>
              <a:t>오라클</a:t>
            </a:r>
            <a:r>
              <a:rPr lang="en-US" altLang="ko-KR" dirty="0"/>
              <a:t>(Oracle), </a:t>
            </a:r>
            <a:r>
              <a:rPr lang="ko-KR" altLang="en-US" dirty="0"/>
              <a:t>마이크로소프트의 </a:t>
            </a:r>
            <a:r>
              <a:rPr lang="en-US" altLang="ko-KR" dirty="0"/>
              <a:t>SQL Server, </a:t>
            </a:r>
            <a:r>
              <a:rPr lang="en-US" altLang="ko-KR" dirty="0" err="1"/>
              <a:t>MySQL</a:t>
            </a:r>
            <a:r>
              <a:rPr lang="en-US" altLang="ko-KR" dirty="0"/>
              <a:t>, IBM</a:t>
            </a:r>
            <a:r>
              <a:rPr lang="ko-KR" altLang="en-US" dirty="0"/>
              <a:t>의 </a:t>
            </a:r>
            <a:r>
              <a:rPr lang="en-US" altLang="ko-KR" dirty="0"/>
              <a:t>DB2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데이터베이스 종류</a:t>
            </a:r>
            <a:endParaRPr lang="en-US" altLang="ko-KR" dirty="0"/>
          </a:p>
          <a:p>
            <a:pPr lvl="1"/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endParaRPr lang="en-US" altLang="ko-KR" dirty="0"/>
          </a:p>
          <a:p>
            <a:pPr lvl="2"/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들의 관계를 테이블로 표현한 데이터베이스 모델</a:t>
            </a:r>
            <a:endParaRPr lang="en-US" altLang="ko-KR" dirty="0"/>
          </a:p>
          <a:p>
            <a:pPr lvl="2"/>
            <a:r>
              <a:rPr lang="ko-KR" altLang="en-US" dirty="0"/>
              <a:t>키는</a:t>
            </a:r>
            <a:r>
              <a:rPr lang="en-US" altLang="ko-KR" dirty="0"/>
              <a:t> </a:t>
            </a:r>
            <a:r>
              <a:rPr lang="ko-KR" altLang="en-US" dirty="0"/>
              <a:t>테이블의 열</a:t>
            </a:r>
            <a:r>
              <a:rPr lang="en-US" altLang="ko-KR" dirty="0"/>
              <a:t>(column)</a:t>
            </a:r>
            <a:r>
              <a:rPr lang="ko-KR" altLang="en-US" dirty="0"/>
              <a:t>이 되며 테이블의 행</a:t>
            </a:r>
            <a:r>
              <a:rPr lang="en-US" altLang="ko-KR" dirty="0"/>
              <a:t>(row)</a:t>
            </a:r>
            <a:r>
              <a:rPr lang="ko-KR" altLang="en-US" dirty="0"/>
              <a:t>은 하나의 레코드</a:t>
            </a:r>
            <a:r>
              <a:rPr lang="en-US" altLang="ko-KR" dirty="0"/>
              <a:t>(record)</a:t>
            </a:r>
            <a:r>
              <a:rPr lang="ko-KR" altLang="en-US" dirty="0"/>
              <a:t>를 표현</a:t>
            </a:r>
            <a:endParaRPr lang="en-US" altLang="ko-KR" dirty="0"/>
          </a:p>
          <a:p>
            <a:pPr lvl="2"/>
            <a:r>
              <a:rPr lang="ko-KR" altLang="en-US" dirty="0"/>
              <a:t>현재 사용되는 대부분의 데이터베이스는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 </a:t>
            </a:r>
            <a:endParaRPr lang="en-US" altLang="ko-KR" dirty="0"/>
          </a:p>
          <a:p>
            <a:pPr lvl="1"/>
            <a:r>
              <a:rPr lang="ko-KR" altLang="en-US" dirty="0"/>
              <a:t>객체 지향 데이터베이스</a:t>
            </a:r>
            <a:endParaRPr lang="en-US" altLang="ko-KR" dirty="0"/>
          </a:p>
          <a:p>
            <a:pPr lvl="2"/>
            <a:r>
              <a:rPr lang="ko-KR" altLang="en-US" dirty="0"/>
              <a:t>객체 지향 프로그래밍에 쓰이는 것으로</a:t>
            </a:r>
            <a:r>
              <a:rPr lang="en-US" altLang="ko-KR" dirty="0"/>
              <a:t>, </a:t>
            </a:r>
            <a:r>
              <a:rPr lang="ko-KR" altLang="en-US" dirty="0"/>
              <a:t>정보를 객체의 형태로 표현하는 데이터베이스 모델</a:t>
            </a:r>
            <a:endParaRPr lang="en-US" altLang="ko-KR" dirty="0"/>
          </a:p>
          <a:p>
            <a:pPr lvl="2"/>
            <a:r>
              <a:rPr lang="ko-KR" altLang="en-US" dirty="0"/>
              <a:t>오브젝트 데이터베이스</a:t>
            </a:r>
            <a:r>
              <a:rPr lang="en-US" altLang="ko-KR" dirty="0"/>
              <a:t>(object database)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78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스키마 생성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312547" y="2132856"/>
            <a:ext cx="36004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1329120"/>
            <a:ext cx="2163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Consolas" panose="020B0609020204030204" pitchFamily="49" charset="0"/>
              </a:rPr>
              <a:t>클릭하여 스키마 생성</a:t>
            </a:r>
            <a:endParaRPr lang="ko-KR" altLang="en-US" sz="1400" dirty="0"/>
          </a:p>
        </p:txBody>
      </p:sp>
      <p:cxnSp>
        <p:nvCxnSpPr>
          <p:cNvPr id="8" name="구부러진 연결선 7"/>
          <p:cNvCxnSpPr>
            <a:stCxn id="7" idx="1"/>
            <a:endCxn id="6" idx="6"/>
          </p:cNvCxnSpPr>
          <p:nvPr/>
        </p:nvCxnSpPr>
        <p:spPr>
          <a:xfrm rot="10800000" flipV="1">
            <a:off x="1672588" y="1467620"/>
            <a:ext cx="1027205" cy="88126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131840" y="2492896"/>
            <a:ext cx="64807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131840" y="299695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1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스키마 생성 화면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46637" y="285293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012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 저장을 위해 테이블을 생성</a:t>
            </a:r>
            <a:endParaRPr lang="en-US" altLang="ko-KR" dirty="0"/>
          </a:p>
          <a:p>
            <a:r>
              <a:rPr lang="ko-KR" altLang="en-US" dirty="0"/>
              <a:t>다음과 같은 구조의 </a:t>
            </a:r>
            <a:r>
              <a:rPr lang="en-US" altLang="ko-KR" dirty="0"/>
              <a:t>student </a:t>
            </a:r>
            <a:r>
              <a:rPr lang="ko-KR" altLang="en-US" dirty="0"/>
              <a:t>테이블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name</a:t>
            </a:r>
            <a:r>
              <a:rPr lang="ko-KR" altLang="en-US" dirty="0"/>
              <a:t>은 </a:t>
            </a:r>
            <a:r>
              <a:rPr lang="en-US" altLang="ko-KR" dirty="0" err="1"/>
              <a:t>varchar</a:t>
            </a:r>
            <a:r>
              <a:rPr lang="en-US" altLang="ko-KR" dirty="0"/>
              <a:t> </a:t>
            </a:r>
            <a:r>
              <a:rPr lang="ko-KR" altLang="en-US" dirty="0"/>
              <a:t>타입으로 </a:t>
            </a:r>
            <a:r>
              <a:rPr lang="en-US" altLang="ko-KR" dirty="0"/>
              <a:t>10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dept</a:t>
            </a:r>
            <a:r>
              <a:rPr lang="ko-KR" altLang="en-US" dirty="0"/>
              <a:t>는 </a:t>
            </a:r>
            <a:r>
              <a:rPr lang="en-US" altLang="ko-KR" dirty="0" err="1"/>
              <a:t>varchar</a:t>
            </a:r>
            <a:r>
              <a:rPr lang="en-US" altLang="ko-KR" dirty="0"/>
              <a:t> </a:t>
            </a:r>
            <a:r>
              <a:rPr lang="ko-KR" altLang="en-US" dirty="0"/>
              <a:t>타입으로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은 </a:t>
            </a:r>
            <a:r>
              <a:rPr lang="en-US" altLang="ko-KR" dirty="0"/>
              <a:t>char </a:t>
            </a:r>
            <a:r>
              <a:rPr lang="ko-KR" altLang="en-US" dirty="0"/>
              <a:t>타입으로 </a:t>
            </a:r>
            <a:r>
              <a:rPr lang="en-US" altLang="ko-KR" dirty="0"/>
              <a:t>7</a:t>
            </a:r>
            <a:r>
              <a:rPr lang="ko-KR" altLang="en-US" dirty="0"/>
              <a:t>자</a:t>
            </a:r>
            <a:endParaRPr lang="en-US" altLang="ko-KR" dirty="0"/>
          </a:p>
          <a:p>
            <a:r>
              <a:rPr lang="ko-KR" altLang="en-US" dirty="0"/>
              <a:t>저장할 데이터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48880"/>
            <a:ext cx="6201991" cy="7526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76" y="5083131"/>
            <a:ext cx="6097438" cy="12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1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455508"/>
          </a:xfrm>
        </p:spPr>
        <p:txBody>
          <a:bodyPr>
            <a:normAutofit/>
          </a:bodyPr>
          <a:lstStyle/>
          <a:p>
            <a:r>
              <a:rPr lang="ko-KR" altLang="en-US" dirty="0"/>
              <a:t>테이블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82848"/>
            <a:ext cx="6620880" cy="3490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타원 6"/>
          <p:cNvSpPr/>
          <p:nvPr/>
        </p:nvSpPr>
        <p:spPr>
          <a:xfrm>
            <a:off x="2267744" y="3251000"/>
            <a:ext cx="259228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131840" y="2602928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63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A9052-AD4E-49D7-AA02-54CB2907CF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3" y="1772816"/>
            <a:ext cx="8683374" cy="457766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39552" y="3140968"/>
            <a:ext cx="1080120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18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레코드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테이블에는 레코드 단위로 데이터 추가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insert into student (name, </a:t>
            </a:r>
            <a:r>
              <a:rPr lang="en-US" altLang="ko-KR" dirty="0" err="1"/>
              <a:t>dept</a:t>
            </a:r>
            <a:r>
              <a:rPr lang="en-US" altLang="ko-KR" dirty="0"/>
              <a:t>, id) values ('</a:t>
            </a:r>
            <a:r>
              <a:rPr lang="ko-KR" altLang="en-US" dirty="0"/>
              <a:t>김철수</a:t>
            </a:r>
            <a:r>
              <a:rPr lang="en-US" altLang="ko-KR" dirty="0"/>
              <a:t>','</a:t>
            </a:r>
            <a:r>
              <a:rPr lang="ko-KR" altLang="en-US" dirty="0"/>
              <a:t>컴퓨터시스템</a:t>
            </a:r>
            <a:r>
              <a:rPr lang="en-US" altLang="ko-KR" dirty="0"/>
              <a:t>','1091011');</a:t>
            </a:r>
          </a:p>
          <a:p>
            <a:pPr lvl="2"/>
            <a:r>
              <a:rPr lang="en-US" altLang="ko-KR" dirty="0"/>
              <a:t>insert into </a:t>
            </a:r>
            <a:r>
              <a:rPr lang="ko-KR" altLang="en-US" dirty="0"/>
              <a:t>다음에 테이블 이름 지정</a:t>
            </a:r>
          </a:p>
          <a:p>
            <a:pPr lvl="2"/>
            <a:r>
              <a:rPr lang="ko-KR" altLang="en-US" dirty="0"/>
              <a:t>테이블 이름 다음 괄호 안에 열 이름을 콤마로 구분하여 나열</a:t>
            </a:r>
          </a:p>
          <a:p>
            <a:pPr lvl="2"/>
            <a:r>
              <a:rPr lang="en-US" altLang="ko-KR" dirty="0"/>
              <a:t>values </a:t>
            </a:r>
            <a:r>
              <a:rPr lang="ko-KR" altLang="en-US" dirty="0"/>
              <a:t>다음 괄호 안에 열의 값들을 콤마로 구분하여 나열</a:t>
            </a:r>
          </a:p>
          <a:p>
            <a:pPr lvl="2"/>
            <a:r>
              <a:rPr lang="ko-KR" altLang="en-US" dirty="0"/>
              <a:t>문자 타입의 데이터는 단일 인용 부호로 묶어서 표시함에 유의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1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레코드 추가 사례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627784" y="263691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11960" y="1373902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클릭하여 </a:t>
            </a:r>
            <a:r>
              <a:rPr lang="ko-KR" altLang="en-US" sz="1600" dirty="0" err="1"/>
              <a:t>쿼리문</a:t>
            </a:r>
            <a:r>
              <a:rPr lang="ko-KR" altLang="en-US" sz="1600" dirty="0"/>
              <a:t> 실행</a:t>
            </a:r>
          </a:p>
        </p:txBody>
      </p:sp>
      <p:cxnSp>
        <p:nvCxnSpPr>
          <p:cNvPr id="8" name="구부러진 연결선 7"/>
          <p:cNvCxnSpPr>
            <a:stCxn id="7" idx="1"/>
          </p:cNvCxnSpPr>
          <p:nvPr/>
        </p:nvCxnSpPr>
        <p:spPr>
          <a:xfrm rot="10800000" flipV="1">
            <a:off x="2843808" y="1543178"/>
            <a:ext cx="1368152" cy="116574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815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select</a:t>
            </a:r>
            <a:r>
              <a:rPr lang="ko-KR" altLang="en-US" dirty="0"/>
              <a:t>문으로 테이블 내의 데이터 검색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select name, </a:t>
            </a:r>
            <a:r>
              <a:rPr lang="en-US" altLang="ko-KR" dirty="0" err="1"/>
              <a:t>dept</a:t>
            </a:r>
            <a:r>
              <a:rPr lang="en-US" altLang="ko-KR" dirty="0"/>
              <a:t>, id from student where </a:t>
            </a:r>
            <a:r>
              <a:rPr lang="en-US" altLang="ko-KR" dirty="0" err="1"/>
              <a:t>dept</a:t>
            </a:r>
            <a:r>
              <a:rPr lang="en-US" altLang="ko-KR" dirty="0"/>
              <a:t>='</a:t>
            </a:r>
            <a:r>
              <a:rPr lang="ko-KR" altLang="en-US" dirty="0"/>
              <a:t>컴퓨터공학</a:t>
            </a:r>
            <a:r>
              <a:rPr lang="en-US" altLang="ko-KR" dirty="0"/>
              <a:t>';</a:t>
            </a:r>
          </a:p>
          <a:p>
            <a:pPr lvl="2"/>
            <a:r>
              <a:rPr lang="en-US" altLang="ko-KR" dirty="0"/>
              <a:t>select </a:t>
            </a:r>
            <a:r>
              <a:rPr lang="ko-KR" altLang="en-US" dirty="0"/>
              <a:t>다음에는 데이터를 추출할 열 이름을 콤마로 분리하여 나열</a:t>
            </a:r>
          </a:p>
          <a:p>
            <a:pPr lvl="2"/>
            <a:r>
              <a:rPr lang="ko-KR" altLang="en-US" dirty="0"/>
              <a:t>모든 열에 대해 데이터를 추출할 때는 *</a:t>
            </a:r>
            <a:r>
              <a:rPr lang="ko-KR" altLang="en-US" dirty="0" err="1"/>
              <a:t>를</a:t>
            </a:r>
            <a:r>
              <a:rPr lang="ko-KR" altLang="en-US" dirty="0"/>
              <a:t> 열 이름 대신 사용</a:t>
            </a:r>
          </a:p>
          <a:p>
            <a:pPr lvl="2"/>
            <a:r>
              <a:rPr lang="en-US" altLang="ko-KR" dirty="0"/>
              <a:t>from </a:t>
            </a:r>
            <a:r>
              <a:rPr lang="ko-KR" altLang="en-US" dirty="0"/>
              <a:t>다음에 테이블 이름을 지정</a:t>
            </a:r>
          </a:p>
          <a:p>
            <a:pPr lvl="2"/>
            <a:r>
              <a:rPr lang="en-US" altLang="ko-KR" dirty="0"/>
              <a:t>where </a:t>
            </a:r>
            <a:r>
              <a:rPr lang="ko-KR" altLang="en-US" dirty="0"/>
              <a:t>다음에 검색 조건 지정</a:t>
            </a:r>
            <a:r>
              <a:rPr lang="en-US" altLang="ko-KR" dirty="0"/>
              <a:t>. </a:t>
            </a:r>
            <a:r>
              <a:rPr lang="ko-KR" altLang="en-US" dirty="0"/>
              <a:t>위의 예에서 </a:t>
            </a:r>
            <a:r>
              <a:rPr lang="en-US" altLang="ko-KR" dirty="0" err="1"/>
              <a:t>dept</a:t>
            </a:r>
            <a:r>
              <a:rPr lang="en-US" altLang="ko-KR" dirty="0"/>
              <a:t> </a:t>
            </a:r>
            <a:r>
              <a:rPr lang="ko-KR" altLang="en-US" dirty="0"/>
              <a:t>값이‘컴퓨터공학’인 레코드 검색</a:t>
            </a:r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는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95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명령을 이용한 데이터 검색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016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문을 이용하여 데이터 수정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update student set </a:t>
            </a:r>
            <a:r>
              <a:rPr lang="en-US" altLang="ko-KR" dirty="0" err="1"/>
              <a:t>dept</a:t>
            </a:r>
            <a:r>
              <a:rPr lang="en-US" altLang="ko-KR" dirty="0"/>
              <a:t>='</a:t>
            </a:r>
            <a:r>
              <a:rPr lang="ko-KR" altLang="en-US" dirty="0"/>
              <a:t>컴퓨터공학</a:t>
            </a:r>
            <a:r>
              <a:rPr lang="en-US" altLang="ko-KR" dirty="0"/>
              <a:t>' where name='</a:t>
            </a:r>
            <a:r>
              <a:rPr lang="ko-KR" altLang="en-US" dirty="0"/>
              <a:t>최고봉</a:t>
            </a:r>
            <a:r>
              <a:rPr lang="en-US" altLang="ko-KR" dirty="0"/>
              <a:t>';</a:t>
            </a:r>
          </a:p>
          <a:p>
            <a:pPr lvl="2"/>
            <a:r>
              <a:rPr lang="en-US" altLang="ko-KR" dirty="0"/>
              <a:t>update </a:t>
            </a:r>
            <a:r>
              <a:rPr lang="ko-KR" altLang="en-US" dirty="0"/>
              <a:t>다음에는 테이블 이름 지정</a:t>
            </a:r>
          </a:p>
          <a:p>
            <a:pPr lvl="2"/>
            <a:r>
              <a:rPr lang="en-US" altLang="ko-KR" dirty="0"/>
              <a:t>set </a:t>
            </a:r>
            <a:r>
              <a:rPr lang="ko-KR" altLang="en-US" dirty="0"/>
              <a:t>다음에 수정할 열의 이름과 값을 콤마로 분리하여 나열</a:t>
            </a:r>
          </a:p>
          <a:p>
            <a:pPr lvl="2"/>
            <a:r>
              <a:rPr lang="en-US" altLang="ko-KR" dirty="0"/>
              <a:t>where </a:t>
            </a:r>
            <a:r>
              <a:rPr lang="ko-KR" altLang="en-US" dirty="0"/>
              <a:t>다음에는 검색 조건을 지정</a:t>
            </a:r>
            <a:r>
              <a:rPr lang="en-US" altLang="ko-KR" dirty="0"/>
              <a:t>. </a:t>
            </a:r>
            <a:r>
              <a:rPr lang="ko-KR" altLang="en-US" dirty="0"/>
              <a:t>위의 예에서는 </a:t>
            </a:r>
            <a:r>
              <a:rPr lang="en-US" altLang="ko-KR" dirty="0"/>
              <a:t>name </a:t>
            </a:r>
            <a:r>
              <a:rPr lang="ko-KR" altLang="en-US" dirty="0"/>
              <a:t>값이‘최고봉’인 레코드의 데이터 수정</a:t>
            </a:r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는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0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기업 내의 데이터베이스 사례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523281" cy="502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655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수정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BB7014-B081-418F-B779-3F33653C7D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75666"/>
            <a:ext cx="6918936" cy="5222703"/>
          </a:xfrm>
          <a:prstGeom prst="rect">
            <a:avLst/>
          </a:prstGeom>
        </p:spPr>
      </p:pic>
      <p:cxnSp>
        <p:nvCxnSpPr>
          <p:cNvPr id="8" name="구부러진 연결선 4">
            <a:extLst>
              <a:ext uri="{FF2B5EF4-FFF2-40B4-BE49-F238E27FC236}">
                <a16:creationId xmlns:a16="http://schemas.microsoft.com/office/drawing/2014/main" id="{8948E784-4BAB-4A15-9391-BA6DD794EFC5}"/>
              </a:ext>
            </a:extLst>
          </p:cNvPr>
          <p:cNvCxnSpPr>
            <a:cxnSpLocks/>
            <a:stCxn id="10" idx="1"/>
            <a:endCxn id="9" idx="2"/>
          </p:cNvCxnSpPr>
          <p:nvPr/>
        </p:nvCxnSpPr>
        <p:spPr>
          <a:xfrm rot="10800000">
            <a:off x="2649300" y="6209614"/>
            <a:ext cx="196730" cy="419478"/>
          </a:xfrm>
          <a:prstGeom prst="curvedConnector3">
            <a:avLst>
              <a:gd name="adj1" fmla="val 216200"/>
            </a:avLst>
          </a:prstGeom>
          <a:noFill/>
          <a:ln w="100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240536D-48EB-4149-8ACC-0E5747A71BF2}"/>
              </a:ext>
            </a:extLst>
          </p:cNvPr>
          <p:cNvSpPr/>
          <p:nvPr/>
        </p:nvSpPr>
        <p:spPr>
          <a:xfrm>
            <a:off x="2649300" y="6101412"/>
            <a:ext cx="196730" cy="21640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27023-D469-4271-8D7A-7522B1CD5EF9}"/>
              </a:ext>
            </a:extLst>
          </p:cNvPr>
          <p:cNvSpPr txBox="1"/>
          <p:nvPr/>
        </p:nvSpPr>
        <p:spPr>
          <a:xfrm>
            <a:off x="2846030" y="645981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선택 해제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053A3-3808-4175-AF38-CE389D0117B2}"/>
              </a:ext>
            </a:extLst>
          </p:cNvPr>
          <p:cNvSpPr/>
          <p:nvPr/>
        </p:nvSpPr>
        <p:spPr>
          <a:xfrm>
            <a:off x="1867702" y="1218268"/>
            <a:ext cx="5643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700"/>
              </a:spcBef>
              <a:buClr>
                <a:srgbClr val="DD8047"/>
              </a:buClr>
              <a:buSzPct val="60000"/>
            </a:pP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</a:rPr>
              <a:t>Workbench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</a:rPr>
              <a:t>에서 데이터 수정</a:t>
            </a: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</a:rPr>
              <a:t>삭제 시 옵션 수정 필요</a:t>
            </a:r>
          </a:p>
        </p:txBody>
      </p:sp>
    </p:spTree>
    <p:extLst>
      <p:ext uri="{BB962C8B-B14F-4D97-AF65-F5344CB8AC3E}">
        <p14:creationId xmlns:p14="http://schemas.microsoft.com/office/powerpoint/2010/main" val="2599529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 </a:t>
            </a:r>
            <a:r>
              <a:rPr lang="ko-KR" altLang="en-US" dirty="0"/>
              <a:t>명령을 이용한 데이터 수정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74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레코드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delete</a:t>
            </a:r>
            <a:r>
              <a:rPr lang="ko-KR" altLang="en-US" dirty="0"/>
              <a:t>문을 이용하여 데이터 삭제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delete from student where name='</a:t>
            </a:r>
            <a:r>
              <a:rPr lang="ko-KR" altLang="en-US" dirty="0"/>
              <a:t>최고봉</a:t>
            </a:r>
            <a:r>
              <a:rPr lang="en-US" altLang="ko-KR" dirty="0"/>
              <a:t>';</a:t>
            </a:r>
          </a:p>
          <a:p>
            <a:pPr lvl="2"/>
            <a:r>
              <a:rPr lang="en-US" altLang="ko-KR" dirty="0"/>
              <a:t>delete from </a:t>
            </a:r>
            <a:r>
              <a:rPr lang="ko-KR" altLang="en-US" dirty="0"/>
              <a:t>다음에는 테이블 이름 지정</a:t>
            </a:r>
            <a:endParaRPr lang="en-US" altLang="ko-KR" dirty="0"/>
          </a:p>
          <a:p>
            <a:pPr lvl="2"/>
            <a:r>
              <a:rPr lang="en-US" altLang="ko-KR" dirty="0"/>
              <a:t>where </a:t>
            </a:r>
            <a:r>
              <a:rPr lang="ko-KR" altLang="en-US" dirty="0"/>
              <a:t>다음에는 검색 조건을 지정</a:t>
            </a:r>
            <a:r>
              <a:rPr lang="en-US" altLang="ko-KR" dirty="0"/>
              <a:t>. </a:t>
            </a:r>
            <a:r>
              <a:rPr lang="ko-KR" altLang="en-US" dirty="0"/>
              <a:t>위의 예에서는 </a:t>
            </a:r>
            <a:r>
              <a:rPr lang="en-US" altLang="ko-KR" dirty="0"/>
              <a:t>name </a:t>
            </a:r>
            <a:r>
              <a:rPr lang="ko-KR" altLang="en-US" dirty="0"/>
              <a:t>값이‘최고봉’인 레코드 삭제</a:t>
            </a:r>
            <a:endParaRPr lang="en-US" altLang="ko-KR" dirty="0"/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는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7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delete </a:t>
            </a:r>
            <a:r>
              <a:rPr lang="ko-KR" altLang="en-US" dirty="0"/>
              <a:t>명령을 이용한 레코드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5185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자바의 </a:t>
            </a:r>
            <a:r>
              <a:rPr lang="en-US" altLang="ko-KR" dirty="0">
                <a:solidFill>
                  <a:schemeClr val="tx1"/>
                </a:solidFill>
              </a:rPr>
              <a:t>JDBC </a:t>
            </a:r>
            <a:r>
              <a:rPr lang="ko-KR" altLang="en-US" dirty="0">
                <a:solidFill>
                  <a:schemeClr val="tx1"/>
                </a:solidFill>
              </a:rPr>
              <a:t>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784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데이터베이스 연결 설정</a:t>
            </a:r>
            <a:endParaRPr lang="en-US" altLang="ko-KR" dirty="0"/>
          </a:p>
          <a:p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Class.forName</a:t>
            </a:r>
            <a:r>
              <a:rPr lang="en-US" altLang="ko-KR" dirty="0"/>
              <a:t>()</a:t>
            </a:r>
            <a:r>
              <a:rPr lang="ko-KR" altLang="en-US" dirty="0"/>
              <a:t>은 동적으로 자바 클래스 로딩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ko-KR" altLang="en-US" dirty="0"/>
              <a:t>의 </a:t>
            </a:r>
            <a:r>
              <a:rPr lang="en-US" altLang="ko-KR" dirty="0"/>
              <a:t>JDBC </a:t>
            </a:r>
            <a:r>
              <a:rPr lang="ko-KR" altLang="en-US" dirty="0"/>
              <a:t>드라이버 클래스인 </a:t>
            </a:r>
            <a:r>
              <a:rPr lang="en-US" altLang="ko-KR" i="1" dirty="0" err="1"/>
              <a:t>com.mysql.cj.jdbc.Driver</a:t>
            </a:r>
            <a:r>
              <a:rPr lang="en-US" altLang="ko-KR" i="1" dirty="0"/>
              <a:t> </a:t>
            </a:r>
            <a:r>
              <a:rPr lang="ko-KR" altLang="en-US" dirty="0"/>
              <a:t>로드</a:t>
            </a:r>
            <a:endParaRPr lang="en-US" altLang="ko-KR" dirty="0"/>
          </a:p>
          <a:p>
            <a:pPr lvl="2"/>
            <a:r>
              <a:rPr lang="ko-KR" altLang="en-US" dirty="0"/>
              <a:t>드라이버의 클래스 이름은 </a:t>
            </a:r>
            <a:r>
              <a:rPr lang="en-US" altLang="ko-KR" dirty="0"/>
              <a:t>DB</a:t>
            </a:r>
            <a:r>
              <a:rPr lang="ko-KR" altLang="en-US" dirty="0"/>
              <a:t>의 드라이버마다 다를 수 있으므로 </a:t>
            </a:r>
            <a:r>
              <a:rPr lang="en-US" altLang="ko-KR" dirty="0"/>
              <a:t>JDBC </a:t>
            </a:r>
            <a:r>
              <a:rPr lang="ko-KR" altLang="en-US" dirty="0"/>
              <a:t>드라이버 문서 참조할 것</a:t>
            </a:r>
            <a:endParaRPr lang="en-US" altLang="ko-KR" dirty="0"/>
          </a:p>
          <a:p>
            <a:pPr lvl="2"/>
            <a:r>
              <a:rPr lang="ko-KR" altLang="en-US" dirty="0"/>
              <a:t>자동으로 드라이버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생성하여 </a:t>
            </a:r>
            <a:r>
              <a:rPr lang="en-US" altLang="ko-KR" dirty="0" err="1"/>
              <a:t>DriverManager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lvl="2"/>
            <a:r>
              <a:rPr lang="ko-KR" altLang="en-US" dirty="0"/>
              <a:t>해당 드라이버가 없으면 </a:t>
            </a:r>
            <a:r>
              <a:rPr lang="en-US" altLang="ko-KR" dirty="0" err="1"/>
              <a:t>ClassNotFoundException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2276872"/>
            <a:ext cx="5832648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try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Class.</a:t>
            </a:r>
            <a:r>
              <a:rPr lang="en-US" altLang="ko-KR" sz="1600" i="1" dirty="0" err="1"/>
              <a:t>forName</a:t>
            </a:r>
            <a:r>
              <a:rPr lang="en-US" altLang="ko-KR" sz="1600" i="1" dirty="0"/>
              <a:t>("</a:t>
            </a:r>
            <a:r>
              <a:rPr lang="en-US" altLang="ko-KR" sz="1600" i="1" dirty="0" err="1"/>
              <a:t>com.mysql.cj.jdbc.Driver</a:t>
            </a:r>
            <a:r>
              <a:rPr lang="en-US" altLang="ko-KR" sz="1600" i="1" dirty="0"/>
              <a:t>");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 catch (</a:t>
            </a:r>
            <a:r>
              <a:rPr lang="en-US" altLang="ko-KR" sz="1600" dirty="0" err="1"/>
              <a:t>ClassNotFoundException</a:t>
            </a:r>
            <a:r>
              <a:rPr lang="en-US" altLang="ko-KR" sz="1600" dirty="0"/>
              <a:t> e)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e.printStackTrace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0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응용프로그램과 </a:t>
            </a:r>
            <a:r>
              <a:rPr lang="en-US" altLang="ko-KR" dirty="0"/>
              <a:t>JDBC</a:t>
            </a:r>
            <a:r>
              <a:rPr lang="ko-KR" altLang="en-US" dirty="0"/>
              <a:t>의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DriverManager</a:t>
            </a:r>
            <a:r>
              <a:rPr lang="ko-KR" altLang="en-US" dirty="0"/>
              <a:t>는 자바 어플리케이션을 </a:t>
            </a:r>
            <a:r>
              <a:rPr lang="en-US" altLang="ko-KR" dirty="0"/>
              <a:t>JDBC </a:t>
            </a:r>
            <a:r>
              <a:rPr lang="ko-KR" altLang="en-US" dirty="0"/>
              <a:t>드라이버에 연결시켜주는 클래스로서 </a:t>
            </a:r>
            <a:r>
              <a:rPr lang="en-US" altLang="ko-KR" dirty="0" err="1"/>
              <a:t>getConnection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연결하여 </a:t>
            </a:r>
            <a:r>
              <a:rPr lang="en-US" altLang="ko-KR" dirty="0"/>
              <a:t>Connection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2"/>
            <a:r>
              <a:rPr lang="en-US" altLang="ko-KR" dirty="0" err="1"/>
              <a:t>getConnection</a:t>
            </a:r>
            <a:r>
              <a:rPr lang="ko-KR" altLang="en-US" dirty="0"/>
              <a:t>에서 </a:t>
            </a:r>
            <a:r>
              <a:rPr lang="en-US" altLang="ko-KR" dirty="0" err="1"/>
              <a:t>jdbc</a:t>
            </a:r>
            <a:r>
              <a:rPr lang="en-US" altLang="ko-KR" dirty="0"/>
              <a:t>: </a:t>
            </a:r>
            <a:r>
              <a:rPr lang="ko-KR" altLang="en-US" dirty="0"/>
              <a:t>이후에 지정되는 </a:t>
            </a:r>
            <a:r>
              <a:rPr lang="en-US" altLang="ko-KR" dirty="0"/>
              <a:t>URL</a:t>
            </a:r>
            <a:r>
              <a:rPr lang="ko-KR" altLang="en-US" dirty="0"/>
              <a:t>의 형식은 </a:t>
            </a:r>
            <a:r>
              <a:rPr lang="en-US" altLang="ko-KR" dirty="0"/>
              <a:t>DB</a:t>
            </a:r>
            <a:r>
              <a:rPr lang="ko-KR" altLang="en-US" dirty="0"/>
              <a:t>에 따라 다르므로 </a:t>
            </a:r>
            <a:r>
              <a:rPr lang="en-US" altLang="ko-KR" dirty="0"/>
              <a:t>JDBC </a:t>
            </a:r>
            <a:r>
              <a:rPr lang="ko-KR" altLang="en-US" dirty="0"/>
              <a:t>문서를 참조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서버가 같은 컴퓨터에서 동작하므로 서버 주소를 </a:t>
            </a:r>
            <a:r>
              <a:rPr lang="en-US" altLang="ko-KR" dirty="0" err="1"/>
              <a:t>localhost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ko-KR" altLang="en-US" dirty="0"/>
              <a:t>의 경우 디폴트로 </a:t>
            </a:r>
            <a:r>
              <a:rPr lang="en-US" altLang="ko-KR" dirty="0"/>
              <a:t>3306 </a:t>
            </a:r>
            <a:r>
              <a:rPr lang="ko-KR" altLang="en-US" dirty="0"/>
              <a:t>포트를 사용</a:t>
            </a:r>
            <a:endParaRPr lang="en-US" altLang="ko-KR" dirty="0"/>
          </a:p>
          <a:p>
            <a:pPr lvl="3"/>
            <a:r>
              <a:rPr lang="en-US" altLang="ko-KR" dirty="0" err="1"/>
              <a:t>sampledb</a:t>
            </a:r>
            <a:r>
              <a:rPr lang="ko-KR" altLang="en-US" dirty="0"/>
              <a:t>는 앞서 생성한 </a:t>
            </a:r>
            <a:r>
              <a:rPr lang="en-US" altLang="ko-KR" dirty="0"/>
              <a:t>DB</a:t>
            </a:r>
            <a:r>
              <a:rPr lang="ko-KR" altLang="en-US" dirty="0"/>
              <a:t>의 이름</a:t>
            </a:r>
            <a:endParaRPr lang="en-US" altLang="ko-KR" dirty="0"/>
          </a:p>
          <a:p>
            <a:pPr lvl="2"/>
            <a:r>
              <a:rPr lang="en-US" altLang="ko-KR" dirty="0"/>
              <a:t>“root”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로그인할 계정 이름이며</a:t>
            </a:r>
            <a:r>
              <a:rPr lang="en-US" altLang="ko-KR" dirty="0"/>
              <a:t>, “”</a:t>
            </a:r>
            <a:r>
              <a:rPr lang="ko-KR" altLang="en-US" dirty="0"/>
              <a:t>는 계정 패스워드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772816"/>
            <a:ext cx="8604448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try {</a:t>
            </a:r>
          </a:p>
          <a:p>
            <a:pPr defTabSz="180000"/>
            <a:r>
              <a:rPr lang="en-US" altLang="ko-KR" sz="1400" dirty="0"/>
              <a:t>	 Connection </a:t>
            </a:r>
            <a:r>
              <a:rPr lang="en-US" altLang="ko-KR" sz="1400" dirty="0" err="1"/>
              <a:t>conn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DriverManager.</a:t>
            </a:r>
            <a:r>
              <a:rPr lang="en-US" altLang="ko-KR" sz="1400" i="1" dirty="0" err="1"/>
              <a:t>getConnection</a:t>
            </a:r>
            <a:r>
              <a:rPr lang="en-US" altLang="ko-KR" sz="1400" i="1" dirty="0"/>
              <a:t>("</a:t>
            </a:r>
            <a:r>
              <a:rPr lang="en-US" altLang="ko-KR" sz="1400" i="1" dirty="0" err="1"/>
              <a:t>jdbc:mysql</a:t>
            </a:r>
            <a:r>
              <a:rPr lang="en-US" altLang="ko-KR" sz="1400" i="1" dirty="0"/>
              <a:t>://localhost:3306/</a:t>
            </a:r>
            <a:r>
              <a:rPr lang="en-US" altLang="ko-KR" sz="1400" i="1" dirty="0" err="1"/>
              <a:t>sampledb</a:t>
            </a:r>
            <a:r>
              <a:rPr lang="en-US" altLang="ko-KR" sz="1400" i="1" dirty="0"/>
              <a:t>", "root","");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 catch (</a:t>
            </a:r>
            <a:r>
              <a:rPr lang="en-US" altLang="ko-KR" sz="1400" dirty="0" err="1"/>
              <a:t>SQLException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e.printStackTrace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45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16-1 : </a:t>
            </a:r>
            <a:r>
              <a:rPr lang="en-US" altLang="ko-KR" sz="2800" dirty="0" err="1"/>
              <a:t>sampledb</a:t>
            </a:r>
            <a:r>
              <a:rPr lang="ko-KR" altLang="en-US" sz="2800" dirty="0"/>
              <a:t>의 데이터베이스 연결하는 </a:t>
            </a:r>
            <a:r>
              <a:rPr lang="en-US" altLang="ko-KR" sz="2800" dirty="0"/>
              <a:t>JDBC </a:t>
            </a:r>
            <a:r>
              <a:rPr lang="ko-KR" altLang="en-US" sz="2800" dirty="0"/>
              <a:t>프로그램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596" y="1928802"/>
            <a:ext cx="8064896" cy="2954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java.sql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JDBC_Ex1 {</a:t>
            </a:r>
          </a:p>
          <a:p>
            <a:pPr defTabSz="180000"/>
            <a:r>
              <a:rPr lang="en-US" altLang="ko-KR" sz="1200" dirty="0"/>
              <a:t>	public static void main 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try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Class.forName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com.mysql.jdbc.Driver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Connection conn = </a:t>
            </a:r>
            <a:r>
              <a:rPr lang="en-US" altLang="ko-KR" sz="1200" dirty="0" err="1"/>
              <a:t>DriverManager.getConnection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jdbc:mysql</a:t>
            </a:r>
            <a:r>
              <a:rPr lang="en-US" altLang="ko-KR" sz="1200" dirty="0"/>
              <a:t>://localhost:3306/</a:t>
            </a:r>
            <a:r>
              <a:rPr lang="en-US" altLang="ko-KR" sz="1200" dirty="0" err="1"/>
              <a:t>sampledb</a:t>
            </a:r>
            <a:r>
              <a:rPr lang="en-US" altLang="ko-KR" sz="1200" dirty="0"/>
              <a:t>", "root","");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("DB </a:t>
            </a:r>
            <a:r>
              <a:rPr lang="ko-KR" altLang="en-US" sz="1200" dirty="0"/>
              <a:t>연결 완료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ClassNotFoundException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("JDBC </a:t>
            </a:r>
            <a:r>
              <a:rPr lang="ko-KR" altLang="en-US" sz="1200" dirty="0"/>
              <a:t>드라이버 로드 에러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SQLException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("DB </a:t>
            </a:r>
            <a:r>
              <a:rPr lang="ko-KR" altLang="en-US" sz="1200" dirty="0"/>
              <a:t>연결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1760" y="501317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또는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96" y="5018992"/>
            <a:ext cx="167013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 </a:t>
            </a:r>
            <a:r>
              <a:rPr lang="ko-KR" altLang="en-US" sz="1400" dirty="0"/>
              <a:t>연결 오류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4885" y="5043953"/>
            <a:ext cx="167013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 </a:t>
            </a:r>
            <a:r>
              <a:rPr lang="ko-KR" altLang="en-US" sz="1400" dirty="0"/>
              <a:t>연결 완료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1472" y="1285860"/>
            <a:ext cx="814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JDBC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sampledb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데이터베이스에 연결하는 자바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34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Stetement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문을 실행하기 위해서는 </a:t>
            </a:r>
            <a:r>
              <a:rPr lang="en-US" altLang="ko-KR" dirty="0"/>
              <a:t>Statement </a:t>
            </a:r>
            <a:r>
              <a:rPr lang="ko-KR" altLang="en-US" dirty="0"/>
              <a:t>클래스를 이용</a:t>
            </a:r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데이터 검색을 위해 </a:t>
            </a:r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삭제와 같은 데이터 변경은 </a:t>
            </a:r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  <a:p>
            <a:pPr lvl="2"/>
            <a:endParaRPr lang="en-US" altLang="ko-K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25650" y="30400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564904"/>
            <a:ext cx="6370390" cy="15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4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79044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 실행 결과를 얻어오기 위해서는 </a:t>
            </a: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클래스를 이용</a:t>
            </a:r>
          </a:p>
          <a:p>
            <a:pPr lvl="1"/>
            <a:r>
              <a:rPr lang="ko-KR" altLang="en-US" dirty="0"/>
              <a:t>현재 데이터의 행</a:t>
            </a:r>
            <a:r>
              <a:rPr lang="en-US" altLang="ko-KR" dirty="0"/>
              <a:t>(</a:t>
            </a:r>
            <a:r>
              <a:rPr lang="ko-KR" altLang="en-US" dirty="0"/>
              <a:t>레코드 위치</a:t>
            </a:r>
            <a:r>
              <a:rPr lang="en-US" altLang="ko-KR" dirty="0"/>
              <a:t>)</a:t>
            </a:r>
            <a:r>
              <a:rPr lang="ko-KR" altLang="en-US" dirty="0"/>
              <a:t>을 가리키는 커서</a:t>
            </a:r>
            <a:r>
              <a:rPr lang="en-US" altLang="ko-KR" dirty="0"/>
              <a:t>(cursor)</a:t>
            </a:r>
            <a:r>
              <a:rPr lang="ko-KR" altLang="en-US" dirty="0"/>
              <a:t>를 관리</a:t>
            </a:r>
            <a:endParaRPr lang="en-US" altLang="ko-KR" dirty="0"/>
          </a:p>
          <a:p>
            <a:pPr lvl="1"/>
            <a:r>
              <a:rPr lang="ko-KR" altLang="en-US" dirty="0"/>
              <a:t>커서의 초기 값은 첫 번째 행 이전을 가리킴</a:t>
            </a:r>
            <a:endParaRPr lang="en-US" altLang="ko-KR" dirty="0"/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25650" y="1573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564904"/>
            <a:ext cx="6120680" cy="40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571744"/>
            <a:ext cx="534470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관계형</a:t>
            </a:r>
            <a:r>
              <a:rPr lang="en-US" altLang="ko-KR" dirty="0"/>
              <a:t> </a:t>
            </a:r>
            <a:r>
              <a:rPr lang="ko-KR" altLang="en-US" dirty="0"/>
              <a:t>데이터베이스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1324" y="1309409"/>
            <a:ext cx="4575056" cy="354835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데이터 베이스</a:t>
            </a:r>
            <a:endParaRPr lang="en-US" altLang="ko-KR" dirty="0"/>
          </a:p>
          <a:p>
            <a:pPr lvl="1"/>
            <a:r>
              <a:rPr lang="ko-KR" altLang="en-US" dirty="0"/>
              <a:t>데이터들이 다수의 테이블로 구성</a:t>
            </a:r>
            <a:endParaRPr lang="en-US" altLang="ko-KR" dirty="0"/>
          </a:p>
          <a:p>
            <a:pPr lvl="1"/>
            <a:r>
              <a:rPr lang="ko-KR" altLang="en-US" dirty="0"/>
              <a:t>각 행은 하나의 레코드</a:t>
            </a:r>
            <a:endParaRPr lang="en-US" altLang="ko-KR" dirty="0"/>
          </a:p>
          <a:p>
            <a:pPr lvl="1"/>
            <a:r>
              <a:rPr lang="ko-KR" altLang="en-US" dirty="0"/>
              <a:t>각 테이블은 키</a:t>
            </a:r>
            <a:r>
              <a:rPr lang="en-US" altLang="ko-KR" dirty="0"/>
              <a:t>(</a:t>
            </a:r>
            <a:r>
              <a:rPr lang="en-US" altLang="ko-KR" sz="1600" dirty="0"/>
              <a:t>key</a:t>
            </a:r>
            <a:r>
              <a:rPr lang="en-US" altLang="ko-KR" dirty="0"/>
              <a:t>)</a:t>
            </a:r>
            <a:r>
              <a:rPr lang="ko-KR" altLang="en-US" dirty="0"/>
              <a:t>와 값</a:t>
            </a:r>
            <a:r>
              <a:rPr lang="en-US" altLang="ko-KR" dirty="0"/>
              <a:t>(</a:t>
            </a:r>
            <a:r>
              <a:rPr lang="en-US" altLang="ko-KR" sz="1600" dirty="0"/>
              <a:t>value</a:t>
            </a:r>
            <a:r>
              <a:rPr lang="en-US" altLang="ko-KR" dirty="0"/>
              <a:t>) </a:t>
            </a:r>
            <a:r>
              <a:rPr lang="ko-KR" altLang="en-US" dirty="0"/>
              <a:t>들의 관계로 표현</a:t>
            </a:r>
            <a:endParaRPr lang="en-US" altLang="ko-KR" dirty="0"/>
          </a:p>
          <a:p>
            <a:pPr lvl="1"/>
            <a:r>
              <a:rPr lang="ko-KR" altLang="en-US" dirty="0"/>
              <a:t>여러 테이블 간에 공통된 이름의 열 포함</a:t>
            </a:r>
            <a:endParaRPr lang="en-US" altLang="ko-KR" dirty="0"/>
          </a:p>
          <a:p>
            <a:pPr lvl="2"/>
            <a:r>
              <a:rPr lang="ko-KR" altLang="en-US" dirty="0"/>
              <a:t>이런 경우 서로 다른 테이블 간에 관계</a:t>
            </a:r>
            <a:r>
              <a:rPr lang="en-US" altLang="ko-KR" dirty="0"/>
              <a:t>(</a:t>
            </a:r>
            <a:r>
              <a:rPr lang="en-US" altLang="ko-KR" sz="1800" dirty="0"/>
              <a:t>relation</a:t>
            </a:r>
            <a:r>
              <a:rPr lang="en-US" altLang="ko-KR" dirty="0"/>
              <a:t>)</a:t>
            </a:r>
            <a:r>
              <a:rPr lang="ko-KR" altLang="en-US" dirty="0"/>
              <a:t>가 성립</a:t>
            </a:r>
            <a:endParaRPr lang="en-US" altLang="ko-KR" dirty="0"/>
          </a:p>
          <a:p>
            <a:pPr lvl="1"/>
            <a:r>
              <a:rPr lang="ko-KR" altLang="en-US" dirty="0"/>
              <a:t>대부분의 데이터베이스는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sz="1900" dirty="0"/>
              <a:t>JDBC API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4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사용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테이블의 모든 데이터 검색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Statement</a:t>
            </a:r>
            <a:r>
              <a:rPr lang="ko-KR" altLang="en-US" dirty="0"/>
              <a:t>의 </a:t>
            </a:r>
            <a:r>
              <a:rPr lang="en-US" altLang="ko-KR" dirty="0" err="1"/>
              <a:t>executeQuery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SQL</a:t>
            </a:r>
            <a:r>
              <a:rPr lang="ko-KR" altLang="en-US" dirty="0"/>
              <a:t>문의 실행하여 실행 결과를 넘겨줌</a:t>
            </a:r>
            <a:endParaRPr lang="en-US" altLang="ko-KR" dirty="0"/>
          </a:p>
          <a:p>
            <a:pPr lvl="2"/>
            <a:r>
              <a:rPr lang="ko-KR" altLang="en-US" dirty="0"/>
              <a:t>위의 </a:t>
            </a:r>
            <a:r>
              <a:rPr lang="en-US" altLang="ko-KR" dirty="0"/>
              <a:t>SQL</a:t>
            </a:r>
            <a:r>
              <a:rPr lang="ko-KR" altLang="en-US" dirty="0"/>
              <a:t>문의 </a:t>
            </a:r>
            <a:r>
              <a:rPr lang="en-US" altLang="ko-KR" dirty="0"/>
              <a:t>student </a:t>
            </a:r>
            <a:r>
              <a:rPr lang="ko-KR" altLang="en-US" dirty="0"/>
              <a:t>테이블에서 모든 행의 모든 열을 읽어 결과를</a:t>
            </a:r>
            <a:r>
              <a:rPr lang="en-US" altLang="ko-KR" dirty="0"/>
              <a:t> </a:t>
            </a:r>
            <a:r>
              <a:rPr lang="en-US" altLang="ko-KR" dirty="0" err="1"/>
              <a:t>rs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특정 열만 검색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특정 열만 읽을 경우는 </a:t>
            </a:r>
            <a:r>
              <a:rPr lang="en-US" altLang="ko-KR" dirty="0"/>
              <a:t>select</a:t>
            </a:r>
            <a:r>
              <a:rPr lang="ko-KR" altLang="en-US" dirty="0"/>
              <a:t>문을 이용하여 특정 열의 이름 지정</a:t>
            </a:r>
            <a:endParaRPr lang="en-US" altLang="ko-KR" dirty="0"/>
          </a:p>
          <a:p>
            <a:r>
              <a:rPr lang="ko-KR" altLang="en-US" dirty="0"/>
              <a:t>조건 검색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select</a:t>
            </a:r>
            <a:r>
              <a:rPr lang="ko-KR" altLang="en-US" dirty="0"/>
              <a:t>문에서 </a:t>
            </a:r>
            <a:r>
              <a:rPr lang="en-US" altLang="ko-KR" dirty="0"/>
              <a:t>where</a:t>
            </a:r>
            <a:r>
              <a:rPr lang="ko-KR" altLang="en-US" dirty="0"/>
              <a:t>절을 이용하여 조건에 맞는 데이터 검색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624" y="1844824"/>
            <a:ext cx="62646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Statement stmt = </a:t>
            </a:r>
            <a:r>
              <a:rPr lang="en-US" altLang="ko-KR" sz="1400" dirty="0" err="1"/>
              <a:t>conn.createStatement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err="1"/>
              <a:t>ResultSet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stmt.executeQuery</a:t>
            </a:r>
            <a:r>
              <a:rPr lang="en-US" altLang="ko-KR" sz="1400" dirty="0"/>
              <a:t>("select * from student");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0944" y="4235896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ResultSet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stmt.executeQuery</a:t>
            </a:r>
            <a:r>
              <a:rPr lang="en-US" altLang="ko-KR" sz="1400" dirty="0"/>
              <a:t>("select name, id from student");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5435351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stmt.executeQuery</a:t>
            </a:r>
            <a:r>
              <a:rPr lang="en-US" altLang="ko-KR" sz="1400" dirty="0"/>
              <a:t>("select name, id, dept from student where id='0494013'");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69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사용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351840" cy="370851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검색된 데이터의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Statement</a:t>
            </a:r>
            <a:r>
              <a:rPr lang="ko-KR" altLang="en-US" dirty="0"/>
              <a:t>객체의 </a:t>
            </a:r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1"/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2"/>
            <a:r>
              <a:rPr lang="en-US" altLang="ko-KR" dirty="0"/>
              <a:t>DB</a:t>
            </a:r>
            <a:r>
              <a:rPr lang="ko-KR" altLang="en-US" dirty="0"/>
              <a:t>에서 읽어온 데이터를 추출 및 조작할 수 있는 방법 제공</a:t>
            </a:r>
            <a:endParaRPr lang="en-US" altLang="ko-KR" dirty="0"/>
          </a:p>
          <a:p>
            <a:pPr lvl="1"/>
            <a:r>
              <a:rPr lang="en-US" altLang="ko-KR" dirty="0"/>
              <a:t>next()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 다음 행으로 이동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5936" y="1340768"/>
            <a:ext cx="392069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while (</a:t>
            </a:r>
            <a:r>
              <a:rPr lang="en-US" altLang="ko-KR" sz="1400" dirty="0" err="1"/>
              <a:t>rs.next</a:t>
            </a:r>
            <a:r>
              <a:rPr lang="en-US" altLang="ko-KR" sz="1400" dirty="0"/>
              <a:t>())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("name"));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("id"));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("dept"));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rs.close</a:t>
            </a:r>
            <a:r>
              <a:rPr lang="en-US" altLang="ko-KR" sz="1400" dirty="0"/>
              <a:t>();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52015"/>
              </p:ext>
            </p:extLst>
          </p:nvPr>
        </p:nvGraphicFramePr>
        <p:xfrm>
          <a:off x="1763688" y="5088159"/>
          <a:ext cx="3005286" cy="11125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72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컴퓨터시스템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1091011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최고봉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멀티미디어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0792012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컴퓨터공학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0494013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구부러진 연결선 8"/>
          <p:cNvCxnSpPr>
            <a:stCxn id="10" idx="1"/>
          </p:cNvCxnSpPr>
          <p:nvPr/>
        </p:nvCxnSpPr>
        <p:spPr>
          <a:xfrm rot="10800000" flipV="1">
            <a:off x="4716015" y="4777555"/>
            <a:ext cx="1584176" cy="2061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00191" y="4623666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13" name="구부러진 연결선 12"/>
          <p:cNvCxnSpPr>
            <a:stCxn id="14" idx="1"/>
          </p:cNvCxnSpPr>
          <p:nvPr/>
        </p:nvCxnSpPr>
        <p:spPr>
          <a:xfrm rot="10800000" flipV="1">
            <a:off x="4788023" y="5025228"/>
            <a:ext cx="1571114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59137" y="4871339"/>
            <a:ext cx="1237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16" name="구부러진 연결선 15"/>
          <p:cNvCxnSpPr>
            <a:stCxn id="17" idx="1"/>
          </p:cNvCxnSpPr>
          <p:nvPr/>
        </p:nvCxnSpPr>
        <p:spPr>
          <a:xfrm rot="10800000" flipV="1">
            <a:off x="4788024" y="5385267"/>
            <a:ext cx="1571114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59138" y="5231378"/>
            <a:ext cx="1237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18" name="구부러진 연결선 17"/>
          <p:cNvCxnSpPr>
            <a:stCxn id="19" idx="1"/>
          </p:cNvCxnSpPr>
          <p:nvPr/>
        </p:nvCxnSpPr>
        <p:spPr>
          <a:xfrm rot="10800000" flipV="1">
            <a:off x="4788024" y="5745307"/>
            <a:ext cx="1571114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138" y="5591418"/>
            <a:ext cx="1237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20" name="구부러진 연결선 19"/>
          <p:cNvCxnSpPr/>
          <p:nvPr/>
        </p:nvCxnSpPr>
        <p:spPr>
          <a:xfrm rot="10800000" flipV="1">
            <a:off x="4788033" y="6033339"/>
            <a:ext cx="1571105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59137" y="5899195"/>
            <a:ext cx="130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false</a:t>
            </a:r>
            <a:endParaRPr lang="ko-KR" altLang="en-US" sz="140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13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16-2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검색과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1472" y="1285860"/>
            <a:ext cx="8215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앞서 생성한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sampledb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테이블의 모든 데이터를 출력하고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특별히 이름이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이기자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학생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데이터를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976519"/>
            <a:ext cx="752664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java.io.*;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java.sql</a:t>
            </a:r>
            <a:r>
              <a:rPr lang="en-US" altLang="ko-KR" sz="1200" dirty="0"/>
              <a:t>.*;</a:t>
            </a:r>
          </a:p>
          <a:p>
            <a:endParaRPr lang="en-US" altLang="ko-KR" sz="1200" dirty="0"/>
          </a:p>
          <a:p>
            <a:pPr defTabSz="180000"/>
            <a:r>
              <a:rPr lang="en-US" altLang="ko-KR" sz="1200" dirty="0"/>
              <a:t>public class JDBC_Ex2 {</a:t>
            </a:r>
          </a:p>
          <a:p>
            <a:pPr defTabSz="180000"/>
            <a:r>
              <a:rPr lang="en-US" altLang="ko-KR" sz="1200" dirty="0"/>
              <a:t>	public static void main 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Connection conn;</a:t>
            </a:r>
          </a:p>
          <a:p>
            <a:pPr defTabSz="180000"/>
            <a:r>
              <a:rPr lang="en-US" altLang="ko-KR" sz="1200" dirty="0"/>
              <a:t>		Statement </a:t>
            </a:r>
            <a:r>
              <a:rPr lang="en-US" altLang="ko-KR" sz="1200" dirty="0" err="1"/>
              <a:t>stmt</a:t>
            </a:r>
            <a:r>
              <a:rPr lang="en-US" altLang="ko-KR" sz="1200" dirty="0"/>
              <a:t> = null;</a:t>
            </a:r>
          </a:p>
          <a:p>
            <a:pPr defTabSz="180000"/>
            <a:r>
              <a:rPr lang="en-US" altLang="ko-KR" sz="1200" dirty="0"/>
              <a:t>		try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Class.forName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com.mysql.jdbc.Driver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conn = </a:t>
            </a:r>
            <a:r>
              <a:rPr lang="en-US" altLang="ko-KR" sz="1200" dirty="0" err="1"/>
              <a:t>DriverManager.getConnection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jdbc:mysql</a:t>
            </a:r>
            <a:r>
              <a:rPr lang="en-US" altLang="ko-KR" sz="1200" dirty="0"/>
              <a:t>://localhost:3306/</a:t>
            </a:r>
            <a:r>
              <a:rPr lang="en-US" altLang="ko-KR" sz="1200" dirty="0" err="1"/>
              <a:t>sampledb</a:t>
            </a:r>
            <a:r>
              <a:rPr lang="en-US" altLang="ko-KR" sz="1200" dirty="0"/>
              <a:t>", "root","");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("DB </a:t>
            </a:r>
            <a:r>
              <a:rPr lang="ko-KR" altLang="en-US" sz="1200" dirty="0"/>
              <a:t>연결 완료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stmt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conn.createStatement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ResultSet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stmt.executeQuery</a:t>
            </a:r>
            <a:r>
              <a:rPr lang="en-US" altLang="ko-KR" sz="1200" dirty="0"/>
              <a:t>("select * from student");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printData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, "name", "id", "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stmt.executeQuery</a:t>
            </a:r>
            <a:r>
              <a:rPr lang="en-US" altLang="ko-KR" sz="1200" dirty="0"/>
              <a:t>("select name, id,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from student where name='</a:t>
            </a:r>
            <a:r>
              <a:rPr lang="ko-KR" altLang="en-US" sz="1200" dirty="0"/>
              <a:t>이기자</a:t>
            </a:r>
            <a:r>
              <a:rPr lang="en-US" altLang="ko-KR" sz="1200" dirty="0"/>
              <a:t>'");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printData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, "name", "id", "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ClassNotFoundException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("JDBC </a:t>
            </a:r>
            <a:r>
              <a:rPr lang="ko-KR" altLang="en-US" sz="1200" dirty="0"/>
              <a:t>드라이버 로드 에러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SQLException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("SQL </a:t>
            </a:r>
            <a:r>
              <a:rPr lang="ko-KR" altLang="en-US" sz="1200" dirty="0"/>
              <a:t>실행 에러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8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16-2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검색과 출력</a:t>
            </a:r>
            <a:r>
              <a:rPr lang="en-US" altLang="ko-KR" dirty="0"/>
              <a:t>(</a:t>
            </a:r>
            <a:r>
              <a:rPr lang="ko-KR" altLang="en-US" dirty="0"/>
              <a:t>소스 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8484" y="1700808"/>
            <a:ext cx="7782055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	private static void </a:t>
            </a:r>
            <a:r>
              <a:rPr lang="en-US" altLang="ko-KR" sz="1100" dirty="0" err="1"/>
              <a:t>printData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ResultSet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srs</a:t>
            </a:r>
            <a:r>
              <a:rPr lang="en-US" altLang="ko-KR" sz="1100" dirty="0"/>
              <a:t>, String col1, String col2, String col3)</a:t>
            </a:r>
          </a:p>
          <a:p>
            <a:pPr defTabSz="180000"/>
            <a:r>
              <a:rPr lang="en-US" altLang="ko-KR" sz="1100" dirty="0"/>
              <a:t>			 throws </a:t>
            </a:r>
            <a:r>
              <a:rPr lang="en-US" altLang="ko-KR" sz="1100" dirty="0" err="1"/>
              <a:t>SQLException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	while (</a:t>
            </a:r>
            <a:r>
              <a:rPr lang="en-US" altLang="ko-KR" sz="1100" dirty="0" err="1"/>
              <a:t>srs.next</a:t>
            </a:r>
            <a:r>
              <a:rPr lang="en-US" altLang="ko-KR" sz="1100" dirty="0"/>
              <a:t>()) {</a:t>
            </a:r>
          </a:p>
          <a:p>
            <a:pPr defTabSz="180000"/>
            <a:r>
              <a:rPr lang="en-US" altLang="ko-KR" sz="1100" dirty="0"/>
              <a:t>			if (!col1.equals(“”))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("name"));</a:t>
            </a:r>
          </a:p>
          <a:p>
            <a:pPr defTabSz="180000"/>
            <a:r>
              <a:rPr lang="en-US" altLang="ko-KR" sz="1100" dirty="0"/>
              <a:t>			if ((!col2.equals(“”))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("id"));</a:t>
            </a:r>
          </a:p>
          <a:p>
            <a:pPr defTabSz="180000"/>
            <a:r>
              <a:rPr lang="en-US" altLang="ko-KR" sz="1100" dirty="0"/>
              <a:t>			if ((!col3.equals(“”))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dept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/>
              <a:t>			else 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91235" y="4365104"/>
            <a:ext cx="7779304" cy="769441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DB </a:t>
            </a:r>
            <a:r>
              <a:rPr lang="ko-KR" altLang="en-US" sz="1100" dirty="0"/>
              <a:t>연결 완료</a:t>
            </a:r>
          </a:p>
          <a:p>
            <a:r>
              <a:rPr lang="ko-KR" altLang="en-US" sz="1100" dirty="0"/>
              <a:t>이기자 </a:t>
            </a:r>
            <a:r>
              <a:rPr lang="en-US" altLang="ko-KR" sz="1100" dirty="0"/>
              <a:t>| 0494013 | </a:t>
            </a:r>
            <a:r>
              <a:rPr lang="ko-KR" altLang="en-US" sz="1100" dirty="0"/>
              <a:t>컴퓨터공학</a:t>
            </a:r>
          </a:p>
          <a:p>
            <a:r>
              <a:rPr lang="ko-KR" altLang="en-US" sz="1100" dirty="0"/>
              <a:t>김철수 </a:t>
            </a:r>
            <a:r>
              <a:rPr lang="en-US" altLang="ko-KR" sz="1100" dirty="0"/>
              <a:t>| 1091011 | </a:t>
            </a:r>
            <a:r>
              <a:rPr lang="ko-KR" altLang="en-US" sz="1100" dirty="0"/>
              <a:t>컴퓨터시스템</a:t>
            </a:r>
          </a:p>
          <a:p>
            <a:r>
              <a:rPr lang="ko-KR" altLang="en-US" sz="1100" dirty="0"/>
              <a:t>이기자 </a:t>
            </a:r>
            <a:r>
              <a:rPr lang="en-US" altLang="ko-KR" sz="1100" dirty="0"/>
              <a:t>| 0494013 | </a:t>
            </a:r>
            <a:r>
              <a:rPr lang="ko-KR" altLang="en-US" sz="1100" dirty="0"/>
              <a:t>컴퓨터공학</a:t>
            </a:r>
          </a:p>
        </p:txBody>
      </p:sp>
    </p:spTree>
    <p:extLst>
      <p:ext uri="{BB962C8B-B14F-4D97-AF65-F5344CB8AC3E}">
        <p14:creationId xmlns:p14="http://schemas.microsoft.com/office/powerpoint/2010/main" val="1585322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레코드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변경을 가하는 조작은 </a:t>
            </a:r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 수행으로 영향을 받은 행의 개수 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레코드삭제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775718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stmt.executeUpdate</a:t>
            </a:r>
            <a:r>
              <a:rPr lang="en-US" altLang="ko-KR" sz="1400" dirty="0"/>
              <a:t>("insert into student (name, id,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) values('</a:t>
            </a:r>
            <a:r>
              <a:rPr lang="ko-KR" altLang="en-US" sz="1400" dirty="0"/>
              <a:t>아무개</a:t>
            </a:r>
            <a:r>
              <a:rPr lang="en-US" altLang="ko-KR" sz="1400" dirty="0"/>
              <a:t>',</a:t>
            </a:r>
          </a:p>
          <a:p>
            <a:r>
              <a:rPr lang="en-US" altLang="ko-KR" sz="1400" dirty="0"/>
              <a:t>			'0893012', '</a:t>
            </a:r>
            <a:r>
              <a:rPr lang="ko-KR" altLang="en-US" sz="1400" dirty="0"/>
              <a:t>컴퓨터공학</a:t>
            </a:r>
            <a:r>
              <a:rPr lang="en-US" altLang="ko-KR" sz="1400" dirty="0"/>
              <a:t>');");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2539" y="4293096"/>
            <a:ext cx="648072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stmt.executeUpdate</a:t>
            </a:r>
            <a:r>
              <a:rPr lang="en-US" altLang="ko-KR" sz="1400" dirty="0"/>
              <a:t>("update student set id='0189011' where name='</a:t>
            </a:r>
            <a:r>
              <a:rPr lang="ko-KR" altLang="en-US" sz="1400" dirty="0"/>
              <a:t>아무개</a:t>
            </a:r>
            <a:r>
              <a:rPr lang="en-US" altLang="ko-KR" sz="1400" dirty="0"/>
              <a:t>'");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915" y="5589240"/>
            <a:ext cx="648334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stmt.executeUpdate</a:t>
            </a:r>
            <a:r>
              <a:rPr lang="en-US" altLang="ko-KR" sz="1400" dirty="0"/>
              <a:t>("delete from student where name='</a:t>
            </a:r>
            <a:r>
              <a:rPr lang="ko-KR" altLang="en-US" sz="1400" dirty="0"/>
              <a:t>아무개</a:t>
            </a:r>
            <a:r>
              <a:rPr lang="en-US" altLang="ko-KR" sz="1400" dirty="0"/>
              <a:t>'");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64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16-3 : </a:t>
            </a:r>
            <a:r>
              <a:rPr lang="ko-KR" altLang="en-US" dirty="0"/>
              <a:t>데이터의 변경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5" y="1258052"/>
            <a:ext cx="81439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앞서 생성한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sampledb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테이블에 새로운 학생 정보를 추가하고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새로 생성된 학생의 정보를 수정한 후에 다시 삭제하는 코드를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데이터가 변경될 때마다 모든 테이블의 내용을 출력하도록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130" y="2006545"/>
            <a:ext cx="871236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import java.io.*;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java.sql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public class JDBC_Ex3 {</a:t>
            </a:r>
          </a:p>
          <a:p>
            <a:pPr defTabSz="180000"/>
            <a:r>
              <a:rPr lang="en-US" altLang="ko-KR" sz="1100" dirty="0"/>
              <a:t>	public static void main 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Connection conn;</a:t>
            </a:r>
          </a:p>
          <a:p>
            <a:pPr defTabSz="180000"/>
            <a:r>
              <a:rPr lang="en-US" altLang="ko-KR" sz="1100" dirty="0"/>
              <a:t>		Statement 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 = null;</a:t>
            </a:r>
          </a:p>
          <a:p>
            <a:pPr defTabSz="180000"/>
            <a:r>
              <a:rPr lang="en-US" altLang="ko-KR" sz="1100" dirty="0"/>
              <a:t>		try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Class.forName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com.mysql.jdbc.Driver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	conn = </a:t>
            </a:r>
            <a:r>
              <a:rPr lang="en-US" altLang="ko-KR" sz="1100" dirty="0" err="1"/>
              <a:t>DriverManager.getConnection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jdbc:mysql</a:t>
            </a:r>
            <a:r>
              <a:rPr lang="en-US" altLang="ko-KR" sz="1100" dirty="0"/>
              <a:t>://localhost:3306/</a:t>
            </a:r>
            <a:r>
              <a:rPr lang="en-US" altLang="ko-KR" sz="1100" dirty="0" err="1"/>
              <a:t>sampledb</a:t>
            </a:r>
            <a:r>
              <a:rPr lang="en-US" altLang="ko-KR" sz="1100" dirty="0"/>
              <a:t>", "root","");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("DB </a:t>
            </a:r>
            <a:r>
              <a:rPr lang="ko-KR" altLang="en-US" sz="1100" dirty="0"/>
              <a:t>연결 완료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conn.createStatement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 			stmt.exe </a:t>
            </a:r>
            <a:r>
              <a:rPr lang="en-US" altLang="ko-KR" sz="1100" dirty="0" err="1"/>
              <a:t>cuteUpdate</a:t>
            </a:r>
            <a:r>
              <a:rPr lang="en-US" altLang="ko-KR" sz="1100" dirty="0"/>
              <a:t>("insert into student (name, id, </a:t>
            </a:r>
            <a:r>
              <a:rPr lang="en-US" altLang="ko-KR" sz="1100" dirty="0" err="1"/>
              <a:t>dept</a:t>
            </a:r>
            <a:r>
              <a:rPr lang="en-US" altLang="ko-KR" sz="1100" dirty="0"/>
              <a:t>) values('</a:t>
            </a:r>
            <a:r>
              <a:rPr lang="ko-KR" altLang="en-US" sz="1100" dirty="0"/>
              <a:t>아무개</a:t>
            </a:r>
            <a:r>
              <a:rPr lang="en-US" altLang="ko-KR" sz="1100" dirty="0"/>
              <a:t>', '0893012', '</a:t>
            </a:r>
            <a:r>
              <a:rPr lang="ko-KR" altLang="en-US" sz="1100" dirty="0"/>
              <a:t>컴퓨터공학</a:t>
            </a:r>
            <a:r>
              <a:rPr lang="en-US" altLang="ko-KR" sz="1100" dirty="0"/>
              <a:t>');");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stmt.executeUpdate</a:t>
            </a:r>
            <a:r>
              <a:rPr lang="en-US" altLang="ko-KR" sz="1100" dirty="0"/>
              <a:t>( "update student set id='0189011' where name='</a:t>
            </a:r>
            <a:r>
              <a:rPr lang="ko-KR" altLang="en-US" sz="1100" dirty="0"/>
              <a:t>아무개</a:t>
            </a:r>
            <a:r>
              <a:rPr lang="en-US" altLang="ko-KR" sz="1100" dirty="0"/>
              <a:t>'");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stmt.executeUpdate</a:t>
            </a:r>
            <a:r>
              <a:rPr lang="en-US" altLang="ko-KR" sz="1100" dirty="0"/>
              <a:t>("delete from student where name='</a:t>
            </a:r>
            <a:r>
              <a:rPr lang="ko-KR" altLang="en-US" sz="1100" dirty="0"/>
              <a:t>아무개</a:t>
            </a:r>
            <a:r>
              <a:rPr lang="en-US" altLang="ko-KR" sz="1100" dirty="0"/>
              <a:t>'");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} catch (</a:t>
            </a:r>
            <a:r>
              <a:rPr lang="en-US" altLang="ko-KR" sz="1100" dirty="0" err="1"/>
              <a:t>ClassNotFoundException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("JDBC </a:t>
            </a:r>
            <a:r>
              <a:rPr lang="ko-KR" altLang="en-US" sz="1100" dirty="0"/>
              <a:t>드라이버 로드 에러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} catch (</a:t>
            </a:r>
            <a:r>
              <a:rPr lang="en-US" altLang="ko-KR" sz="1100" dirty="0" err="1"/>
              <a:t>SQLException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("SQL </a:t>
            </a:r>
            <a:r>
              <a:rPr lang="ko-KR" altLang="en-US" sz="1100" dirty="0"/>
              <a:t>실행 에러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} 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63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16-3 : </a:t>
            </a:r>
            <a:r>
              <a:rPr lang="ko-KR" altLang="en-US" dirty="0"/>
              <a:t>데이터의 변경</a:t>
            </a:r>
            <a:r>
              <a:rPr lang="en-US" altLang="ko-KR" dirty="0"/>
              <a:t>(</a:t>
            </a:r>
            <a:r>
              <a:rPr lang="ko-KR" altLang="en-US" dirty="0"/>
              <a:t>소스 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6369" y="1340768"/>
            <a:ext cx="7236296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private static void 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(Statement 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 throws </a:t>
            </a:r>
            <a:r>
              <a:rPr lang="en-US" altLang="ko-KR" sz="1100" dirty="0" err="1"/>
              <a:t>SQLException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ResultSet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srs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stmt.executeQuery</a:t>
            </a:r>
            <a:r>
              <a:rPr lang="en-US" altLang="ko-KR" sz="1100" dirty="0"/>
              <a:t>("select * from student");</a:t>
            </a:r>
          </a:p>
          <a:p>
            <a:pPr defTabSz="180000"/>
            <a:r>
              <a:rPr lang="en-US" altLang="ko-KR" sz="1100" dirty="0"/>
              <a:t>		while (</a:t>
            </a:r>
            <a:r>
              <a:rPr lang="en-US" altLang="ko-KR" sz="1100" dirty="0" err="1"/>
              <a:t>srs.next</a:t>
            </a:r>
            <a:r>
              <a:rPr lang="en-US" altLang="ko-KR" sz="1100" dirty="0"/>
              <a:t>())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("name"));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("id"));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dept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4675" y="3068960"/>
            <a:ext cx="7317990" cy="1615827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DB </a:t>
            </a:r>
            <a:r>
              <a:rPr lang="ko-KR" altLang="en-US" sz="1100" dirty="0">
                <a:latin typeface="YDVYGOStd12"/>
              </a:rPr>
              <a:t>연결 완료</a:t>
            </a:r>
          </a:p>
          <a:p>
            <a:r>
              <a:rPr lang="ko-KR" altLang="en-US" sz="1100" dirty="0">
                <a:latin typeface="YDVYGOStd12"/>
              </a:rPr>
              <a:t>이기자 </a:t>
            </a:r>
            <a:r>
              <a:rPr lang="en-US" altLang="ko-KR" sz="1100" dirty="0">
                <a:latin typeface="Consolas" panose="020B0609020204030204" pitchFamily="49" charset="0"/>
              </a:rPr>
              <a:t>| 0494013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아무개 </a:t>
            </a:r>
            <a:r>
              <a:rPr lang="en-US" altLang="ko-KR" sz="1100" dirty="0">
                <a:latin typeface="Consolas" panose="020B0609020204030204" pitchFamily="49" charset="0"/>
              </a:rPr>
              <a:t>| 0893012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김철수 </a:t>
            </a:r>
            <a:r>
              <a:rPr lang="en-US" altLang="ko-KR" sz="1100" dirty="0">
                <a:latin typeface="Consolas" panose="020B0609020204030204" pitchFamily="49" charset="0"/>
              </a:rPr>
              <a:t>| 1091011 | </a:t>
            </a:r>
            <a:r>
              <a:rPr lang="ko-KR" altLang="en-US" sz="1100" dirty="0">
                <a:latin typeface="YDVYGOStd12"/>
              </a:rPr>
              <a:t>컴퓨터시스템</a:t>
            </a:r>
          </a:p>
          <a:p>
            <a:r>
              <a:rPr lang="ko-KR" altLang="en-US" sz="1100" dirty="0">
                <a:latin typeface="YDVYGOStd12"/>
              </a:rPr>
              <a:t>아무개 </a:t>
            </a:r>
            <a:r>
              <a:rPr lang="en-US" altLang="ko-KR" sz="1100" dirty="0">
                <a:latin typeface="Consolas" panose="020B0609020204030204" pitchFamily="49" charset="0"/>
              </a:rPr>
              <a:t>| 0189011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이기자 </a:t>
            </a:r>
            <a:r>
              <a:rPr lang="en-US" altLang="ko-KR" sz="1100" dirty="0">
                <a:latin typeface="Consolas" panose="020B0609020204030204" pitchFamily="49" charset="0"/>
              </a:rPr>
              <a:t>| 0494013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김철수 </a:t>
            </a:r>
            <a:r>
              <a:rPr lang="en-US" altLang="ko-KR" sz="1100" dirty="0">
                <a:latin typeface="Consolas" panose="020B0609020204030204" pitchFamily="49" charset="0"/>
              </a:rPr>
              <a:t>| 1091011 | </a:t>
            </a:r>
            <a:r>
              <a:rPr lang="ko-KR" altLang="en-US" sz="1100" dirty="0">
                <a:latin typeface="YDVYGOStd12"/>
              </a:rPr>
              <a:t>컴퓨터시스템</a:t>
            </a:r>
          </a:p>
          <a:p>
            <a:r>
              <a:rPr lang="ko-KR" altLang="en-US" sz="1100" dirty="0">
                <a:latin typeface="YDVYGOStd12"/>
              </a:rPr>
              <a:t>이기자 </a:t>
            </a:r>
            <a:r>
              <a:rPr lang="en-US" altLang="ko-KR" sz="1100" dirty="0">
                <a:latin typeface="Consolas" panose="020B0609020204030204" pitchFamily="49" charset="0"/>
              </a:rPr>
              <a:t>| 0494013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김철수 </a:t>
            </a:r>
            <a:r>
              <a:rPr lang="en-US" altLang="ko-KR" sz="1100" dirty="0">
                <a:latin typeface="Consolas" panose="020B0609020204030204" pitchFamily="49" charset="0"/>
              </a:rPr>
              <a:t>| 1091011 | </a:t>
            </a:r>
            <a:r>
              <a:rPr lang="ko-KR" altLang="en-US" sz="1100" dirty="0">
                <a:latin typeface="YDVYGOStd12"/>
              </a:rPr>
              <a:t>컴퓨터시스템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4552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겍체지향</a:t>
            </a:r>
            <a:r>
              <a:rPr lang="ko-KR" altLang="en-US" dirty="0"/>
              <a:t> 데이터베이스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객체지향 데이터 베이스</a:t>
            </a:r>
            <a:endParaRPr lang="en-US" altLang="ko-KR" dirty="0"/>
          </a:p>
          <a:p>
            <a:pPr lvl="1"/>
            <a:r>
              <a:rPr lang="ko-KR" altLang="en-US" dirty="0"/>
              <a:t>객체 지향 프로그래밍에 사용</a:t>
            </a:r>
            <a:endParaRPr lang="en-US" altLang="ko-KR" dirty="0"/>
          </a:p>
          <a:p>
            <a:pPr lvl="1"/>
            <a:r>
              <a:rPr lang="ko-KR" altLang="en-US" dirty="0"/>
              <a:t>정보를 객체의 형태로 표현</a:t>
            </a:r>
            <a:endParaRPr lang="en-US" altLang="ko-KR" dirty="0"/>
          </a:p>
          <a:p>
            <a:pPr lvl="1"/>
            <a:r>
              <a:rPr lang="ko-KR" altLang="en-US" dirty="0"/>
              <a:t>오브젝트 데이터베이스</a:t>
            </a:r>
            <a:r>
              <a:rPr lang="en-US" altLang="ko-KR" dirty="0"/>
              <a:t>(</a:t>
            </a:r>
            <a:r>
              <a:rPr lang="en-US" altLang="ko-KR" sz="2000" dirty="0"/>
              <a:t>object database</a:t>
            </a:r>
            <a:r>
              <a:rPr lang="en-US" altLang="ko-KR" dirty="0"/>
              <a:t>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pPr lvl="1"/>
            <a:r>
              <a:rPr lang="ko-KR" altLang="en-US" dirty="0"/>
              <a:t>객체 모델이 그대로 데이터베이스에도 적용되므로 응용프로그램의 객체 모델과 데이터베이스의 모델이 부합됨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9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과 </a:t>
            </a:r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SQL(Structured Query Language)</a:t>
            </a:r>
          </a:p>
          <a:p>
            <a:pPr lvl="1"/>
            <a:r>
              <a:rPr lang="ko-KR" altLang="en-US" dirty="0" err="1"/>
              <a:t>관계형</a:t>
            </a:r>
            <a:r>
              <a:rPr lang="ko-KR" altLang="en-US" dirty="0"/>
              <a:t> 데이터베이스 관리 시스템에서 사용</a:t>
            </a:r>
            <a:endParaRPr lang="en-US" altLang="ko-KR" dirty="0"/>
          </a:p>
          <a:p>
            <a:pPr lvl="1"/>
            <a:r>
              <a:rPr lang="ko-KR" altLang="en-US" dirty="0"/>
              <a:t>데이터베이스 스키마 생성</a:t>
            </a:r>
            <a:r>
              <a:rPr lang="en-US" altLang="ko-KR" dirty="0"/>
              <a:t>, </a:t>
            </a:r>
            <a:r>
              <a:rPr lang="ko-KR" altLang="en-US" dirty="0"/>
              <a:t>자료의 검색</a:t>
            </a:r>
            <a:r>
              <a:rPr lang="en-US" altLang="ko-KR" dirty="0"/>
              <a:t>,</a:t>
            </a:r>
            <a:r>
              <a:rPr lang="ko-KR" altLang="en-US" dirty="0"/>
              <a:t> 관리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그리고 데이터베이스 객체 접근 관리를 위해 고안된 언어</a:t>
            </a:r>
            <a:endParaRPr lang="en-US" altLang="ko-KR" dirty="0"/>
          </a:p>
          <a:p>
            <a:pPr lvl="1"/>
            <a:r>
              <a:rPr lang="ko-KR" altLang="en-US" dirty="0"/>
              <a:t>데이터베이스로부터 정보를 추출하거나 갱신하기 위한 표준 대화식 프로그래밍 언어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다수의 데이터베이스 관련 프로그램들이 </a:t>
            </a:r>
            <a:r>
              <a:rPr lang="en-US" altLang="ko-KR" dirty="0"/>
              <a:t>SQL</a:t>
            </a:r>
            <a:r>
              <a:rPr lang="ko-KR" altLang="en-US" dirty="0"/>
              <a:t>을 표준으로 채택</a:t>
            </a:r>
            <a:endParaRPr lang="en-US" altLang="ko-KR" dirty="0"/>
          </a:p>
          <a:p>
            <a:r>
              <a:rPr lang="en-US" altLang="ko-KR" dirty="0"/>
              <a:t>JDBC 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Connectivity)</a:t>
            </a:r>
          </a:p>
          <a:p>
            <a:pPr lvl="1"/>
            <a:r>
              <a:rPr lang="ko-KR" altLang="en-US" dirty="0" err="1"/>
              <a:t>관계형</a:t>
            </a:r>
            <a:r>
              <a:rPr lang="en-US" altLang="ko-KR" dirty="0"/>
              <a:t> </a:t>
            </a:r>
            <a:r>
              <a:rPr lang="ko-KR" altLang="en-US" dirty="0"/>
              <a:t>데이터베이스에 저장된 데이터를 접근 및 조작할 수 있게 하는 </a:t>
            </a:r>
            <a:r>
              <a:rPr lang="en-US" altLang="ko-KR" dirty="0"/>
              <a:t>API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DBMS</a:t>
            </a:r>
            <a:r>
              <a:rPr lang="ko-KR" altLang="en-US" dirty="0"/>
              <a:t>에 대해 일관된 </a:t>
            </a:r>
            <a:r>
              <a:rPr lang="en-US" altLang="ko-KR" dirty="0"/>
              <a:t>API</a:t>
            </a:r>
            <a:r>
              <a:rPr lang="ko-KR" altLang="en-US" dirty="0"/>
              <a:t>로 데이터베이스 연결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관리 등을 할 수 있게 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5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42844" y="4857760"/>
            <a:ext cx="8798043" cy="159557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JDBC </a:t>
            </a:r>
            <a:r>
              <a:rPr lang="ko-KR" altLang="en-US" dirty="0"/>
              <a:t>드라이버 매니저 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에서 지원하며 </a:t>
            </a:r>
            <a:r>
              <a:rPr lang="en-US" altLang="ko-KR" dirty="0"/>
              <a:t>DBMS</a:t>
            </a:r>
            <a:r>
              <a:rPr lang="ko-KR" altLang="en-US" dirty="0"/>
              <a:t>를 접근할 수 있는 </a:t>
            </a:r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  <a:p>
            <a:r>
              <a:rPr lang="en-US" altLang="ko-KR" dirty="0"/>
              <a:t>JDBC </a:t>
            </a:r>
            <a:r>
              <a:rPr lang="ko-KR" altLang="en-US" dirty="0"/>
              <a:t>드라이버</a:t>
            </a:r>
            <a:endParaRPr lang="en-US" altLang="ko-KR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마다 고유한 </a:t>
            </a:r>
            <a:r>
              <a:rPr lang="en-US" altLang="ko-KR" dirty="0"/>
              <a:t>JDBC </a:t>
            </a:r>
            <a:r>
              <a:rPr lang="ko-KR" altLang="en-US" dirty="0"/>
              <a:t>드라이버 제공</a:t>
            </a:r>
            <a:r>
              <a:rPr lang="en-US" altLang="ko-KR" dirty="0"/>
              <a:t>, JDBC </a:t>
            </a:r>
            <a:r>
              <a:rPr lang="ko-KR" altLang="en-US" dirty="0"/>
              <a:t>드라이버와 </a:t>
            </a:r>
            <a:r>
              <a:rPr lang="en-US" altLang="ko-KR" dirty="0"/>
              <a:t>DBMS</a:t>
            </a:r>
            <a:r>
              <a:rPr lang="ko-KR" altLang="en-US" dirty="0"/>
              <a:t>는 전용 프로토콜로 데이터베이스 처리</a:t>
            </a:r>
          </a:p>
          <a:p>
            <a:r>
              <a:rPr lang="en-US" altLang="ko-KR" dirty="0"/>
              <a:t>DBMS</a:t>
            </a:r>
          </a:p>
          <a:p>
            <a:pPr lvl="1"/>
            <a:r>
              <a:rPr lang="ko-KR" altLang="en-US" dirty="0"/>
              <a:t>데이터베이스 관리 시스템</a:t>
            </a:r>
            <a:r>
              <a:rPr lang="en-US" altLang="ko-KR" dirty="0"/>
              <a:t>.</a:t>
            </a:r>
            <a:r>
              <a:rPr lang="ko-KR" altLang="en-US" dirty="0"/>
              <a:t> 데이터베이스 생성</a:t>
            </a:r>
            <a:r>
              <a:rPr lang="en-US" altLang="ko-KR" dirty="0"/>
              <a:t>·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데이터 생성</a:t>
            </a:r>
            <a:r>
              <a:rPr lang="en-US" altLang="ko-KR" dirty="0"/>
              <a:t>·</a:t>
            </a:r>
            <a:r>
              <a:rPr lang="ko-KR" altLang="en-US" dirty="0"/>
              <a:t>검색</a:t>
            </a:r>
            <a:r>
              <a:rPr lang="en-US" altLang="ko-KR" dirty="0"/>
              <a:t>·</a:t>
            </a:r>
            <a:r>
              <a:rPr lang="ko-KR" altLang="en-US" dirty="0"/>
              <a:t>삭제 등 전담 소프트웨어 시스템</a:t>
            </a: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539756" cy="338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51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 설치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21362"/>
            <a:ext cx="5112568" cy="471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529048" y="1421252"/>
            <a:ext cx="5751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다운로드 사이트 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http</a:t>
            </a:r>
            <a:r>
              <a:rPr lang="en-US" altLang="ko-KR" sz="2000" dirty="0">
                <a:latin typeface="+mj-ea"/>
                <a:ea typeface="+mj-ea"/>
              </a:rPr>
              <a:t>://</a:t>
            </a:r>
            <a:r>
              <a:rPr lang="en-US" altLang="ko-KR" dirty="0">
                <a:latin typeface="+mj-ea"/>
                <a:ea typeface="+mj-ea"/>
              </a:rPr>
              <a:t>www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r>
              <a:rPr lang="en-US" altLang="ko-KR" dirty="0">
                <a:latin typeface="+mj-ea"/>
                <a:ea typeface="+mj-ea"/>
              </a:rPr>
              <a:t>mysql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r>
              <a:rPr lang="en-US" altLang="ko-KR" dirty="0">
                <a:latin typeface="+mj-ea"/>
                <a:ea typeface="+mj-ea"/>
              </a:rPr>
              <a:t>com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en-US" altLang="ko-KR" dirty="0">
                <a:latin typeface="+mj-ea"/>
                <a:ea typeface="+mj-ea"/>
              </a:rPr>
              <a:t>downloads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683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71" y="1340768"/>
            <a:ext cx="5347594" cy="4952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플랫폼 선택 후 다운로드</a:t>
            </a:r>
          </a:p>
        </p:txBody>
      </p:sp>
      <p:sp>
        <p:nvSpPr>
          <p:cNvPr id="5" name="타원 4"/>
          <p:cNvSpPr/>
          <p:nvPr/>
        </p:nvSpPr>
        <p:spPr>
          <a:xfrm>
            <a:off x="2815877" y="3002584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32101" y="27145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플랫폼 선택</a:t>
            </a:r>
          </a:p>
        </p:txBody>
      </p:sp>
      <p:cxnSp>
        <p:nvCxnSpPr>
          <p:cNvPr id="8" name="구부러진 연결선 7"/>
          <p:cNvCxnSpPr>
            <a:stCxn id="6" idx="1"/>
            <a:endCxn id="5" idx="6"/>
          </p:cNvCxnSpPr>
          <p:nvPr/>
        </p:nvCxnSpPr>
        <p:spPr>
          <a:xfrm rot="10800000" flipV="1">
            <a:off x="4256037" y="2868440"/>
            <a:ext cx="576064" cy="27815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987824" y="5651376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5013176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다운로드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cxnSp>
        <p:nvCxnSpPr>
          <p:cNvPr id="12" name="구부러진 연결선 11"/>
          <p:cNvCxnSpPr>
            <a:stCxn id="11" idx="2"/>
          </p:cNvCxnSpPr>
          <p:nvPr/>
        </p:nvCxnSpPr>
        <p:spPr>
          <a:xfrm rot="16200000" flipH="1">
            <a:off x="2193773" y="5007882"/>
            <a:ext cx="480980" cy="110712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22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2738</TotalTime>
  <Words>2442</Words>
  <Application>Microsoft Office PowerPoint</Application>
  <PresentationFormat>화면 슬라이드 쇼(4:3)</PresentationFormat>
  <Paragraphs>457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YDVYGOStd12</vt:lpstr>
      <vt:lpstr>YDVYMjOStd12</vt:lpstr>
      <vt:lpstr>맑은 고딕</vt:lpstr>
      <vt:lpstr>휴먼편지체</vt:lpstr>
      <vt:lpstr>Consolas</vt:lpstr>
      <vt:lpstr>Tw Cen MT</vt:lpstr>
      <vt:lpstr>Wingdings</vt:lpstr>
      <vt:lpstr>Wingdings 2</vt:lpstr>
      <vt:lpstr>가을</vt:lpstr>
      <vt:lpstr>PowerPoint 프레젠테이션</vt:lpstr>
      <vt:lpstr>데이터베이스의 개념</vt:lpstr>
      <vt:lpstr>기업 내의 데이터베이스 사례</vt:lpstr>
      <vt:lpstr>관계형 데이터베이스 구조</vt:lpstr>
      <vt:lpstr>겍체지향 데이터베이스</vt:lpstr>
      <vt:lpstr>SQL과 JDBC</vt:lpstr>
      <vt:lpstr>JDBC 구조</vt:lpstr>
      <vt:lpstr>MySQL 서버 설치 : </vt:lpstr>
      <vt:lpstr>플랫폼 선택 후 다운로드</vt:lpstr>
      <vt:lpstr>Custom 타입으로 설치</vt:lpstr>
      <vt:lpstr>설치 항목 선택</vt:lpstr>
      <vt:lpstr>MySQL 서버 설정</vt:lpstr>
      <vt:lpstr>MySQL 서버의 루트 계정 암호 설정</vt:lpstr>
      <vt:lpstr>MySQL 서버를 윈도우 서비스로 등록</vt:lpstr>
      <vt:lpstr>설정 적용</vt:lpstr>
      <vt:lpstr>설치 완료</vt:lpstr>
      <vt:lpstr>MySQL Workbench를 이용한  데이터베이스 활용</vt:lpstr>
      <vt:lpstr>MySQL 서버 실행</vt:lpstr>
      <vt:lpstr>서버 접속</vt:lpstr>
      <vt:lpstr>스키마 생성</vt:lpstr>
      <vt:lpstr>스키마 생성 화면</vt:lpstr>
      <vt:lpstr>테이블 생성</vt:lpstr>
      <vt:lpstr>테이블 생성</vt:lpstr>
      <vt:lpstr>테이블 생성 결과</vt:lpstr>
      <vt:lpstr>레코드 추가</vt:lpstr>
      <vt:lpstr>레코드 추가 사례</vt:lpstr>
      <vt:lpstr>데이터 검색</vt:lpstr>
      <vt:lpstr>select 명령을 이용한 데이터 검색</vt:lpstr>
      <vt:lpstr>데이터 수정</vt:lpstr>
      <vt:lpstr>데이터 수정</vt:lpstr>
      <vt:lpstr>update 명령을 이용한 데이터 수정</vt:lpstr>
      <vt:lpstr>레코드 삭제</vt:lpstr>
      <vt:lpstr>delete 명령을 이용한 레코드 삭제</vt:lpstr>
      <vt:lpstr>자바의 JDBC 프로그래밍</vt:lpstr>
      <vt:lpstr>JDBC 프로그래밍</vt:lpstr>
      <vt:lpstr>자바 응용프로그램과 JDBC의 연결</vt:lpstr>
      <vt:lpstr>예제 16-1 : sampledb의 데이터베이스 연결하는 JDBC 프로그램 작성</vt:lpstr>
      <vt:lpstr>데이터베이스 사용</vt:lpstr>
      <vt:lpstr>데이터베이스 사용</vt:lpstr>
      <vt:lpstr>데이터베이스 사용(1)</vt:lpstr>
      <vt:lpstr>데이터베이스 사용(2)</vt:lpstr>
      <vt:lpstr>예제 16-2 : 데이터 검색과 출력</vt:lpstr>
      <vt:lpstr>예제 16-2 : 데이터 검색과 출력(소스 계속)</vt:lpstr>
      <vt:lpstr>데이터의 변경</vt:lpstr>
      <vt:lpstr>예제 16-3 : 데이터의 변경</vt:lpstr>
      <vt:lpstr>예제 16-3 : 데이터의 변경(소스 계속)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176</cp:revision>
  <dcterms:created xsi:type="dcterms:W3CDTF">2011-08-27T14:53:28Z</dcterms:created>
  <dcterms:modified xsi:type="dcterms:W3CDTF">2022-10-05T23:31:55Z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hyokim@microsoft.com</vt:lpwstr>
  </property>
  <property fmtid="{D5CDD505-2E9C-101B-9397-08002B2CF9AE}" pid="6" name="MSIP_Label_f42aa342-8706-4288-bd11-ebb85995028c_SetDate">
    <vt:lpwstr>2017-08-14T14:08:53.7133543+09:00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